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77" r:id="rId2"/>
    <p:sldId id="332" r:id="rId3"/>
    <p:sldId id="257" r:id="rId4"/>
    <p:sldId id="324" r:id="rId5"/>
    <p:sldId id="315" r:id="rId6"/>
    <p:sldId id="339" r:id="rId7"/>
    <p:sldId id="338" r:id="rId8"/>
    <p:sldId id="337" r:id="rId9"/>
    <p:sldId id="340" r:id="rId10"/>
    <p:sldId id="341" r:id="rId11"/>
    <p:sldId id="336" r:id="rId12"/>
    <p:sldId id="343" r:id="rId13"/>
    <p:sldId id="342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13" r:id="rId22"/>
    <p:sldId id="294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" userDrawn="1">
          <p15:clr>
            <a:srgbClr val="A4A3A4"/>
          </p15:clr>
        </p15:guide>
        <p15:guide id="2" pos="72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2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2C1"/>
    <a:srgbClr val="D6001C"/>
    <a:srgbClr val="4472C4"/>
    <a:srgbClr val="10B5BF"/>
    <a:srgbClr val="3974A9"/>
    <a:srgbClr val="ED7843"/>
    <a:srgbClr val="A6A6A6"/>
    <a:srgbClr val="000F46"/>
    <a:srgbClr val="1F1C3A"/>
    <a:srgbClr val="282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/>
    <p:restoredTop sz="94694"/>
  </p:normalViewPr>
  <p:slideViewPr>
    <p:cSldViewPr snapToGrid="0" showGuides="1">
      <p:cViewPr varScale="1">
        <p:scale>
          <a:sx n="92" d="100"/>
          <a:sy n="92" d="100"/>
        </p:scale>
        <p:origin x="523" y="77"/>
      </p:cViewPr>
      <p:guideLst>
        <p:guide pos="381"/>
        <p:guide pos="7299"/>
        <p:guide pos="3840"/>
        <p:guide orient="horz" pos="380"/>
        <p:guide orient="horz" pos="3929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F1E61-3EC5-3B45-BB2A-F2BB00C2748A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33027-8B60-B34C-9BDA-B9F1428615EA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5510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302397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11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237015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79245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82995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63798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93040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77004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46712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738908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88081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20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074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6662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69367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5038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54465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2236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4524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9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54695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33027-8B60-B34C-9BDA-B9F1428615EA}" type="slidenum">
              <a:rPr lang="en-IR" smtClean="0"/>
              <a:t>10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64197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480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0442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441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4362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703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98229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4907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553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203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71125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074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17935-F767-D54C-8BD8-1213FC869680}" type="datetimeFigureOut">
              <a:rPr lang="en-IR" smtClean="0"/>
              <a:t>04/18/2025</a:t>
            </a:fld>
            <a:endParaRPr lang="en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C461-621D-8E43-A15A-4E2665925124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967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golchoobian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sqldeep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2355F-3C5B-AAE7-805C-4EE255EFB76D}"/>
              </a:ext>
            </a:extLst>
          </p:cNvPr>
          <p:cNvSpPr txBox="1"/>
          <p:nvPr/>
        </p:nvSpPr>
        <p:spPr>
          <a:xfrm>
            <a:off x="2904565" y="1753040"/>
            <a:ext cx="87357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72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هوش تجاری</a:t>
            </a:r>
          </a:p>
          <a:p>
            <a:pPr marL="0" algn="r" defTabSz="457200" rtl="1" eaLnBrk="1" latinLnBrk="0" hangingPunct="1"/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(</a:t>
            </a:r>
            <a:r>
              <a:rPr lang="en-US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Enterprise BI</a:t>
            </a:r>
            <a:r>
              <a:rPr lang="fa-IR" sz="3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IR" sz="3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4B2B2-BB36-37C5-F929-69E2124A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611" y="4686549"/>
            <a:ext cx="2413552" cy="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طراحی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Bus-Matrix</a:t>
            </a:r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سیستم خرده فروشی و الویت بندی آن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38DF1BD2-F262-3F7B-6384-0128F501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3356" y="439244"/>
            <a:ext cx="349092" cy="34909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6D8A24-A4EF-3876-FB47-6E97CE18D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56185"/>
              </p:ext>
            </p:extLst>
          </p:nvPr>
        </p:nvGraphicFramePr>
        <p:xfrm>
          <a:off x="701435" y="1358932"/>
          <a:ext cx="10891443" cy="3115315"/>
        </p:xfrm>
        <a:graphic>
          <a:graphicData uri="http://schemas.openxmlformats.org/drawingml/2006/table">
            <a:tbl>
              <a:tblPr rtl="1" firstRow="1" firstCol="1" bandRow="1"/>
              <a:tblGrid>
                <a:gridCol w="1612206">
                  <a:extLst>
                    <a:ext uri="{9D8B030D-6E8A-4147-A177-3AD203B41FA5}">
                      <a16:colId xmlns:a16="http://schemas.microsoft.com/office/drawing/2014/main" val="1714468120"/>
                    </a:ext>
                  </a:extLst>
                </a:gridCol>
                <a:gridCol w="1612206">
                  <a:extLst>
                    <a:ext uri="{9D8B030D-6E8A-4147-A177-3AD203B41FA5}">
                      <a16:colId xmlns:a16="http://schemas.microsoft.com/office/drawing/2014/main" val="897235196"/>
                    </a:ext>
                  </a:extLst>
                </a:gridCol>
                <a:gridCol w="1726871">
                  <a:extLst>
                    <a:ext uri="{9D8B030D-6E8A-4147-A177-3AD203B41FA5}">
                      <a16:colId xmlns:a16="http://schemas.microsoft.com/office/drawing/2014/main" val="143077461"/>
                    </a:ext>
                  </a:extLst>
                </a:gridCol>
                <a:gridCol w="1612206">
                  <a:extLst>
                    <a:ext uri="{9D8B030D-6E8A-4147-A177-3AD203B41FA5}">
                      <a16:colId xmlns:a16="http://schemas.microsoft.com/office/drawing/2014/main" val="1852377632"/>
                    </a:ext>
                  </a:extLst>
                </a:gridCol>
                <a:gridCol w="1612206">
                  <a:extLst>
                    <a:ext uri="{9D8B030D-6E8A-4147-A177-3AD203B41FA5}">
                      <a16:colId xmlns:a16="http://schemas.microsoft.com/office/drawing/2014/main" val="1545249816"/>
                    </a:ext>
                  </a:extLst>
                </a:gridCol>
                <a:gridCol w="709543">
                  <a:extLst>
                    <a:ext uri="{9D8B030D-6E8A-4147-A177-3AD203B41FA5}">
                      <a16:colId xmlns:a16="http://schemas.microsoft.com/office/drawing/2014/main" val="965384032"/>
                    </a:ext>
                  </a:extLst>
                </a:gridCol>
                <a:gridCol w="650918">
                  <a:extLst>
                    <a:ext uri="{9D8B030D-6E8A-4147-A177-3AD203B41FA5}">
                      <a16:colId xmlns:a16="http://schemas.microsoft.com/office/drawing/2014/main" val="3474921455"/>
                    </a:ext>
                  </a:extLst>
                </a:gridCol>
                <a:gridCol w="1355287">
                  <a:extLst>
                    <a:ext uri="{9D8B030D-6E8A-4147-A177-3AD203B41FA5}">
                      <a16:colId xmlns:a16="http://schemas.microsoft.com/office/drawing/2014/main" val="4194283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کد فرشنده: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4</a:t>
                      </a: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102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نام فروشنده: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yyy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شماره فاکتور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50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43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کد مشتری: 100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نام مشتری: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zzz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تاریخ صدور فاکتور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1404/01/01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30144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منطقه فروش: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صندوقدار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خانم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xxx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60433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46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ردیف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کدکالا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نام کالا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واحد سنجش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فی (ریال)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تعداد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تخفیف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قیمت کل (ریال)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39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1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A456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تن ماهی شیلتون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عدد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800.000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4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5%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3.040.000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58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2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B321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روغن 5 کیلویی غنچه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عدد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600.000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2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1.200.000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836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3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SG Kara" panose="000005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C879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نان تست سحر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بسته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450.000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3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1.350.000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495555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جمع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5.590.000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514255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مالیات 10%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559.000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221835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مبلغ قابل پرداخت:</a:t>
                      </a: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کالا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A456</a:t>
                      </a:r>
                      <a:r>
                        <a:rPr lang="fa-I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 مشول 2% تخفیف باشگاه مشتریان 3% تخفیف فروشگاه گردیده است.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a-IR" sz="14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G Kara" panose="00000500000000000000" pitchFamily="2" charset="-78"/>
                        </a:rPr>
                        <a:t>6.149.000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rtl="1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   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43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4CA163-43EA-3774-D191-8BF32EA58D2E}"/>
              </a:ext>
            </a:extLst>
          </p:cNvPr>
          <p:cNvSpPr txBox="1"/>
          <p:nvPr/>
        </p:nvSpPr>
        <p:spPr>
          <a:xfrm>
            <a:off x="698579" y="4614478"/>
            <a:ext cx="10887217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ریزدانگی های ممکن را تعیین کنید و یکی را محور کار خود قراردهید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را مشخص کنید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را مشخص کنید</a:t>
            </a:r>
          </a:p>
        </p:txBody>
      </p:sp>
    </p:spTree>
    <p:extLst>
      <p:ext uri="{BB962C8B-B14F-4D97-AF65-F5344CB8AC3E}">
        <p14:creationId xmlns:p14="http://schemas.microsoft.com/office/powerpoint/2010/main" val="351095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مفهومی سیستم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7672763" y="1226356"/>
            <a:ext cx="3913032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مفهومی فقط حاوی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در حالت کلان (بدون جزئیات) و روابط بین  آنها است.</a:t>
            </a:r>
          </a:p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قواعد مدل </a:t>
            </a:r>
            <a:r>
              <a:rPr lang="en-US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Star</a:t>
            </a: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فقط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Relate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 با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(ارتباط مستقیم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یکدیگر ممنوع است)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فقط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Relate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 با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(ارتباط مستقیم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یکدیگر ممنوع است)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A5F3E6-98BA-5541-8678-5FBAF31C2D6F}"/>
              </a:ext>
            </a:extLst>
          </p:cNvPr>
          <p:cNvSpPr/>
          <p:nvPr/>
        </p:nvSpPr>
        <p:spPr>
          <a:xfrm>
            <a:off x="986439" y="279082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Customer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مشتری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D86260-3670-9949-2C8D-E4B7B948BFD7}"/>
              </a:ext>
            </a:extLst>
          </p:cNvPr>
          <p:cNvSpPr/>
          <p:nvPr/>
        </p:nvSpPr>
        <p:spPr>
          <a:xfrm>
            <a:off x="2474268" y="443649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Store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فروشگاه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E96B93-1977-08DD-9078-FD52BB435B9A}"/>
              </a:ext>
            </a:extLst>
          </p:cNvPr>
          <p:cNvSpPr/>
          <p:nvPr/>
        </p:nvSpPr>
        <p:spPr>
          <a:xfrm>
            <a:off x="4620531" y="474581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Date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737BAB-1B71-6E53-00A5-15FAEC353C7C}"/>
              </a:ext>
            </a:extLst>
          </p:cNvPr>
          <p:cNvSpPr/>
          <p:nvPr/>
        </p:nvSpPr>
        <p:spPr>
          <a:xfrm>
            <a:off x="6004528" y="241788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محصول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A03FE0-0C75-56D9-C387-AA5B9D5E0A58}"/>
              </a:ext>
            </a:extLst>
          </p:cNvPr>
          <p:cNvSpPr/>
          <p:nvPr/>
        </p:nvSpPr>
        <p:spPr>
          <a:xfrm>
            <a:off x="2297943" y="861841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Territory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مکان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6E8E2-4225-A73F-5B4B-8C5FE44D0C79}"/>
              </a:ext>
            </a:extLst>
          </p:cNvPr>
          <p:cNvSpPr/>
          <p:nvPr/>
        </p:nvSpPr>
        <p:spPr>
          <a:xfrm>
            <a:off x="4507743" y="381758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Employee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کارمند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788AD9-3861-5645-D965-6564FBC799EF}"/>
              </a:ext>
            </a:extLst>
          </p:cNvPr>
          <p:cNvSpPr/>
          <p:nvPr/>
        </p:nvSpPr>
        <p:spPr>
          <a:xfrm>
            <a:off x="3786413" y="250751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</a:t>
            </a:r>
            <a:b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Sales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تراکنش های فروش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52929E-9A6D-DEBC-91EC-E66C29BC5831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V="1">
            <a:off x="2654674" y="3393340"/>
            <a:ext cx="1131739" cy="28331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97D6BF-3E98-B5A1-F531-A16DEAA9B373}"/>
              </a:ext>
            </a:extLst>
          </p:cNvPr>
          <p:cNvCxnSpPr>
            <a:cxnSpLocks/>
            <a:stCxn id="14" idx="0"/>
            <a:endCxn id="19" idx="3"/>
          </p:cNvCxnSpPr>
          <p:nvPr/>
        </p:nvCxnSpPr>
        <p:spPr>
          <a:xfrm flipV="1">
            <a:off x="3308386" y="4019713"/>
            <a:ext cx="722334" cy="41678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11520C-E048-FE64-639D-8F3499CC9656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3721871" y="2374039"/>
            <a:ext cx="308849" cy="39292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B76A93-7D2F-ABAA-BC72-008956061F15}"/>
              </a:ext>
            </a:extLst>
          </p:cNvPr>
          <p:cNvCxnSpPr>
            <a:cxnSpLocks/>
            <a:stCxn id="19" idx="7"/>
            <a:endCxn id="18" idx="4"/>
          </p:cNvCxnSpPr>
          <p:nvPr/>
        </p:nvCxnSpPr>
        <p:spPr>
          <a:xfrm flipV="1">
            <a:off x="5210341" y="2153408"/>
            <a:ext cx="131520" cy="6135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82FBFF-E795-8324-E691-543D56DD0FE2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5454648" y="3303711"/>
            <a:ext cx="549880" cy="8962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DB9B23-6237-C3E0-13F3-AFB0C5FE9C65}"/>
              </a:ext>
            </a:extLst>
          </p:cNvPr>
          <p:cNvCxnSpPr>
            <a:cxnSpLocks/>
            <a:stCxn id="15" idx="0"/>
            <a:endCxn id="19" idx="5"/>
          </p:cNvCxnSpPr>
          <p:nvPr/>
        </p:nvCxnSpPr>
        <p:spPr>
          <a:xfrm flipH="1" flipV="1">
            <a:off x="5210341" y="4019713"/>
            <a:ext cx="244308" cy="72610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EDAD61-9330-503A-EAC2-F005F9667356}"/>
              </a:ext>
            </a:extLst>
          </p:cNvPr>
          <p:cNvSpPr txBox="1"/>
          <p:nvPr/>
        </p:nvSpPr>
        <p:spPr>
          <a:xfrm>
            <a:off x="5766288" y="3004252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</a:t>
            </a:r>
            <a:endParaRPr lang="en-US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4EAD1-8B51-8294-2727-BF0D5E275879}"/>
              </a:ext>
            </a:extLst>
          </p:cNvPr>
          <p:cNvSpPr txBox="1"/>
          <p:nvPr/>
        </p:nvSpPr>
        <p:spPr>
          <a:xfrm>
            <a:off x="5420405" y="30741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3733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مفهومی جداول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4924762" y="1226356"/>
            <a:ext cx="6661034" cy="527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نمیبایست نرمال سازی شوند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Denormalized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ستون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Surrogate Key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(معمولا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BIGINT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ستون (های)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Business Key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ویژگی های توصیفی بوده و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Null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بودن نیستند، همچنین فیلدهای آن کاربرد محاسبات عددی ندارد.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فراداده های سیستمی برای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SCD, Logical Delete, Row Hash, Row Version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نشانگرهای زمان ایجاد، بروز رسانی و حذف منطقی اطلاعات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فیلد(های) آدیت/ردیابی اطلاعات که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Null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بودن هستند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Column Name, Data Type, Constraint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(درتصویر برای سهولت فارسی سازی شده است)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BCC19-2BA8-9ACF-CC9A-5FB9BD631579}"/>
              </a:ext>
            </a:extLst>
          </p:cNvPr>
          <p:cNvSpPr/>
          <p:nvPr/>
        </p:nvSpPr>
        <p:spPr>
          <a:xfrm>
            <a:off x="291937" y="3877806"/>
            <a:ext cx="2139962" cy="2440618"/>
          </a:xfrm>
          <a:custGeom>
            <a:avLst/>
            <a:gdLst>
              <a:gd name="connsiteX0" fmla="*/ 0 w 2139962"/>
              <a:gd name="connsiteY0" fmla="*/ 0 h 2440618"/>
              <a:gd name="connsiteX1" fmla="*/ 2139962 w 2139962"/>
              <a:gd name="connsiteY1" fmla="*/ 0 h 2440618"/>
              <a:gd name="connsiteX2" fmla="*/ 2139962 w 2139962"/>
              <a:gd name="connsiteY2" fmla="*/ 2440618 h 2440618"/>
              <a:gd name="connsiteX3" fmla="*/ 0 w 2139962"/>
              <a:gd name="connsiteY3" fmla="*/ 2440618 h 2440618"/>
              <a:gd name="connsiteX4" fmla="*/ 0 w 2139962"/>
              <a:gd name="connsiteY4" fmla="*/ 0 h 244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962" h="2440618" extrusionOk="0">
                <a:moveTo>
                  <a:pt x="0" y="0"/>
                </a:moveTo>
                <a:cubicBezTo>
                  <a:pt x="489021" y="10185"/>
                  <a:pt x="1294755" y="-66001"/>
                  <a:pt x="2139962" y="0"/>
                </a:cubicBezTo>
                <a:cubicBezTo>
                  <a:pt x="2261412" y="1117407"/>
                  <a:pt x="2249327" y="2103604"/>
                  <a:pt x="2139962" y="2440618"/>
                </a:cubicBezTo>
                <a:cubicBezTo>
                  <a:pt x="1275764" y="2289576"/>
                  <a:pt x="1055448" y="2331535"/>
                  <a:pt x="0" y="2440618"/>
                </a:cubicBezTo>
                <a:cubicBezTo>
                  <a:pt x="-119075" y="2008400"/>
                  <a:pt x="159732" y="7477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3403125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DIM_Customer</a:t>
            </a:r>
            <a:endParaRPr lang="en-US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Id</a:t>
            </a:r>
            <a:endParaRPr lang="fa-IR" dirty="0">
              <a:solidFill>
                <a:srgbClr val="D6001C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کد ملی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نام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نام خانوادگی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جنسیت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 تولد</a:t>
            </a:r>
            <a:endParaRPr lang="en-US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رکورد در </a:t>
            </a:r>
            <a:r>
              <a:rPr lang="en-US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OLTP</a:t>
            </a:r>
            <a:endParaRPr lang="fa-IR" dirty="0">
              <a:solidFill>
                <a:srgbClr val="FFC000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17661-1FAB-5BE7-DF9E-52B7529B5585}"/>
              </a:ext>
            </a:extLst>
          </p:cNvPr>
          <p:cNvSpPr/>
          <p:nvPr/>
        </p:nvSpPr>
        <p:spPr>
          <a:xfrm>
            <a:off x="2558000" y="216277"/>
            <a:ext cx="2080275" cy="2590150"/>
          </a:xfrm>
          <a:custGeom>
            <a:avLst/>
            <a:gdLst>
              <a:gd name="connsiteX0" fmla="*/ 0 w 2080275"/>
              <a:gd name="connsiteY0" fmla="*/ 0 h 2590150"/>
              <a:gd name="connsiteX1" fmla="*/ 2080275 w 2080275"/>
              <a:gd name="connsiteY1" fmla="*/ 0 h 2590150"/>
              <a:gd name="connsiteX2" fmla="*/ 2080275 w 2080275"/>
              <a:gd name="connsiteY2" fmla="*/ 2590150 h 2590150"/>
              <a:gd name="connsiteX3" fmla="*/ 0 w 2080275"/>
              <a:gd name="connsiteY3" fmla="*/ 2590150 h 2590150"/>
              <a:gd name="connsiteX4" fmla="*/ 0 w 2080275"/>
              <a:gd name="connsiteY4" fmla="*/ 0 h 259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0275" h="2590150" extrusionOk="0">
                <a:moveTo>
                  <a:pt x="0" y="0"/>
                </a:moveTo>
                <a:cubicBezTo>
                  <a:pt x="576932" y="10185"/>
                  <a:pt x="1295529" y="-66001"/>
                  <a:pt x="2080275" y="0"/>
                </a:cubicBezTo>
                <a:cubicBezTo>
                  <a:pt x="2201725" y="1155186"/>
                  <a:pt x="2189640" y="2095649"/>
                  <a:pt x="2080275" y="2590150"/>
                </a:cubicBezTo>
                <a:cubicBezTo>
                  <a:pt x="1384450" y="2439108"/>
                  <a:pt x="259725" y="2481067"/>
                  <a:pt x="0" y="2590150"/>
                </a:cubicBezTo>
                <a:cubicBezTo>
                  <a:pt x="-119075" y="2217370"/>
                  <a:pt x="159732" y="54167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3403125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DIM_Product</a:t>
            </a:r>
            <a:endParaRPr lang="en-US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Id</a:t>
            </a: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کد محصول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بارکد محصول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گروه محصول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نام محصول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واحد سنجش</a:t>
            </a:r>
            <a:endParaRPr lang="en-US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رکورد در </a:t>
            </a:r>
            <a:r>
              <a:rPr lang="en-US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OLTP</a:t>
            </a:r>
            <a:endParaRPr lang="fa-IR" dirty="0">
              <a:solidFill>
                <a:srgbClr val="FFC000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0A1CC-FFC2-B2D3-6385-70A77136FAA1}"/>
              </a:ext>
            </a:extLst>
          </p:cNvPr>
          <p:cNvSpPr/>
          <p:nvPr/>
        </p:nvSpPr>
        <p:spPr>
          <a:xfrm>
            <a:off x="297101" y="1056019"/>
            <a:ext cx="2134798" cy="2691155"/>
          </a:xfrm>
          <a:custGeom>
            <a:avLst/>
            <a:gdLst>
              <a:gd name="connsiteX0" fmla="*/ 0 w 2134798"/>
              <a:gd name="connsiteY0" fmla="*/ 0 h 2691155"/>
              <a:gd name="connsiteX1" fmla="*/ 2134798 w 2134798"/>
              <a:gd name="connsiteY1" fmla="*/ 0 h 2691155"/>
              <a:gd name="connsiteX2" fmla="*/ 2134798 w 2134798"/>
              <a:gd name="connsiteY2" fmla="*/ 2691155 h 2691155"/>
              <a:gd name="connsiteX3" fmla="*/ 0 w 2134798"/>
              <a:gd name="connsiteY3" fmla="*/ 2691155 h 2691155"/>
              <a:gd name="connsiteX4" fmla="*/ 0 w 2134798"/>
              <a:gd name="connsiteY4" fmla="*/ 0 h 269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798" h="2691155" extrusionOk="0">
                <a:moveTo>
                  <a:pt x="0" y="0"/>
                </a:moveTo>
                <a:cubicBezTo>
                  <a:pt x="968546" y="10185"/>
                  <a:pt x="1210782" y="-66001"/>
                  <a:pt x="2134798" y="0"/>
                </a:cubicBezTo>
                <a:cubicBezTo>
                  <a:pt x="2256248" y="930561"/>
                  <a:pt x="2244163" y="1858332"/>
                  <a:pt x="2134798" y="2691155"/>
                </a:cubicBezTo>
                <a:cubicBezTo>
                  <a:pt x="1173211" y="2540113"/>
                  <a:pt x="442693" y="2582072"/>
                  <a:pt x="0" y="2691155"/>
                </a:cubicBezTo>
                <a:cubicBezTo>
                  <a:pt x="-119075" y="2212544"/>
                  <a:pt x="159732" y="114788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3403125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DIM_Store</a:t>
            </a:r>
            <a:endParaRPr lang="en-US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Id</a:t>
            </a: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کد فروشگاه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رتبه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مساحت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 افتتاح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بر فروشگاه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موقعیت مکانی</a:t>
            </a:r>
            <a:endParaRPr lang="en-US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رکورد در </a:t>
            </a:r>
            <a:r>
              <a:rPr lang="en-US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OLTP</a:t>
            </a:r>
            <a:endParaRPr lang="fa-IR" dirty="0">
              <a:solidFill>
                <a:srgbClr val="FFC000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F9342-CB79-7C49-F52A-81EFB956CA2E}"/>
              </a:ext>
            </a:extLst>
          </p:cNvPr>
          <p:cNvSpPr/>
          <p:nvPr/>
        </p:nvSpPr>
        <p:spPr>
          <a:xfrm>
            <a:off x="2718386" y="3200736"/>
            <a:ext cx="1919889" cy="2998055"/>
          </a:xfrm>
          <a:custGeom>
            <a:avLst/>
            <a:gdLst>
              <a:gd name="connsiteX0" fmla="*/ 0 w 1919889"/>
              <a:gd name="connsiteY0" fmla="*/ 0 h 2998055"/>
              <a:gd name="connsiteX1" fmla="*/ 1919889 w 1919889"/>
              <a:gd name="connsiteY1" fmla="*/ 0 h 2998055"/>
              <a:gd name="connsiteX2" fmla="*/ 1919889 w 1919889"/>
              <a:gd name="connsiteY2" fmla="*/ 2998055 h 2998055"/>
              <a:gd name="connsiteX3" fmla="*/ 0 w 1919889"/>
              <a:gd name="connsiteY3" fmla="*/ 2998055 h 2998055"/>
              <a:gd name="connsiteX4" fmla="*/ 0 w 1919889"/>
              <a:gd name="connsiteY4" fmla="*/ 0 h 299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889" h="2998055" extrusionOk="0">
                <a:moveTo>
                  <a:pt x="0" y="0"/>
                </a:moveTo>
                <a:cubicBezTo>
                  <a:pt x="611460" y="10185"/>
                  <a:pt x="1036148" y="-66001"/>
                  <a:pt x="1919889" y="0"/>
                </a:cubicBezTo>
                <a:cubicBezTo>
                  <a:pt x="2041339" y="1143807"/>
                  <a:pt x="2029254" y="1735401"/>
                  <a:pt x="1919889" y="2998055"/>
                </a:cubicBezTo>
                <a:cubicBezTo>
                  <a:pt x="1091566" y="2847013"/>
                  <a:pt x="630823" y="2888972"/>
                  <a:pt x="0" y="2998055"/>
                </a:cubicBezTo>
                <a:cubicBezTo>
                  <a:pt x="-119075" y="2348732"/>
                  <a:pt x="159732" y="134331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3403125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DIM_Date</a:t>
            </a:r>
            <a:endParaRPr lang="en-US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Id</a:t>
            </a:r>
            <a:endParaRPr lang="fa-IR" dirty="0">
              <a:solidFill>
                <a:srgbClr val="D6001C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 میلادی(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  <a:endParaRPr lang="en-US" dirty="0">
              <a:solidFill>
                <a:srgbClr val="D6001C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 شمسی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 شمسی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کد فصل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نام فصل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کد ماه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نام ماه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...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1E1ECF-A704-1B76-9C33-7BA454B7DAAA}"/>
              </a:ext>
            </a:extLst>
          </p:cNvPr>
          <p:cNvCxnSpPr>
            <a:cxnSpLocks/>
          </p:cNvCxnSpPr>
          <p:nvPr/>
        </p:nvCxnSpPr>
        <p:spPr>
          <a:xfrm flipH="1" flipV="1">
            <a:off x="4638275" y="790575"/>
            <a:ext cx="1346499" cy="841915"/>
          </a:xfrm>
          <a:prstGeom prst="line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BA343-9FEF-C64A-C783-244830850E35}"/>
              </a:ext>
            </a:extLst>
          </p:cNvPr>
          <p:cNvCxnSpPr>
            <a:cxnSpLocks/>
          </p:cNvCxnSpPr>
          <p:nvPr/>
        </p:nvCxnSpPr>
        <p:spPr>
          <a:xfrm flipH="1" flipV="1">
            <a:off x="4512174" y="1226356"/>
            <a:ext cx="1243114" cy="978084"/>
          </a:xfrm>
          <a:prstGeom prst="line">
            <a:avLst/>
          </a:prstGeom>
          <a:ln w="38100">
            <a:solidFill>
              <a:srgbClr val="D600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E7CC74-737E-09F0-B8BC-2E40DA061CD4}"/>
              </a:ext>
            </a:extLst>
          </p:cNvPr>
          <p:cNvCxnSpPr>
            <a:cxnSpLocks/>
          </p:cNvCxnSpPr>
          <p:nvPr/>
        </p:nvCxnSpPr>
        <p:spPr>
          <a:xfrm flipH="1" flipV="1">
            <a:off x="4512174" y="2026799"/>
            <a:ext cx="564988" cy="512902"/>
          </a:xfrm>
          <a:prstGeom prst="line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C8BF96-B78F-042B-92F9-D622C7790F8C}"/>
              </a:ext>
            </a:extLst>
          </p:cNvPr>
          <p:cNvCxnSpPr>
            <a:cxnSpLocks/>
          </p:cNvCxnSpPr>
          <p:nvPr/>
        </p:nvCxnSpPr>
        <p:spPr>
          <a:xfrm flipH="1" flipV="1">
            <a:off x="4512174" y="2624847"/>
            <a:ext cx="564988" cy="2193227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2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فیزیکی جداول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4679576" y="1226356"/>
            <a:ext cx="690622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پیاده سازی طرح منطقی در لایه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Database Engine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تعیین دقیق محل ذخیره سازی، اسکیما، ایندکس ها، آماره ها و کلیه مشخصات پیاده سازی جدول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F0892-E226-1B0C-1401-1CA825181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67"/>
          <a:stretch/>
        </p:blipFill>
        <p:spPr>
          <a:xfrm>
            <a:off x="605235" y="1226356"/>
            <a:ext cx="2841163" cy="3213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16C389-8D0A-F4C2-0471-E3EDE4257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23" r="1537" b="42597"/>
          <a:stretch/>
        </p:blipFill>
        <p:spPr>
          <a:xfrm>
            <a:off x="3258994" y="4315489"/>
            <a:ext cx="2841163" cy="18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مفهومی جداول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3371850" y="1226356"/>
            <a:ext cx="8213946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نمیبایست نرمال سازی شوند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Denormalized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ستون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Surrogate Key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(معمولا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BIGINT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ستون (های)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Business Key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کلیدهای ارجاعی به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که اجازه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Null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بودن ندارند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Measure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بوده که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Null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فراداده های سیستمی برای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Logical Delete, Row Hash, Row Version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نشانگرهای زمان ایجاد، بروز رسانی و حذف منطقی اطلاعات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فیلد(های) آدیت/ردیابی اطلاعات که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Null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حاوی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Column Name, Data Type, Constraint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(درتصویر برای سهولت فارسی سازی شده است)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سطح ریزدانگی اطلاعات برای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Measure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باید یکسان باشد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17661-1FAB-5BE7-DF9E-52B7529B5585}"/>
              </a:ext>
            </a:extLst>
          </p:cNvPr>
          <p:cNvSpPr/>
          <p:nvPr/>
        </p:nvSpPr>
        <p:spPr>
          <a:xfrm>
            <a:off x="265701" y="1044966"/>
            <a:ext cx="2753724" cy="5051953"/>
          </a:xfrm>
          <a:custGeom>
            <a:avLst/>
            <a:gdLst>
              <a:gd name="connsiteX0" fmla="*/ 0 w 2753724"/>
              <a:gd name="connsiteY0" fmla="*/ 0 h 5051953"/>
              <a:gd name="connsiteX1" fmla="*/ 2753724 w 2753724"/>
              <a:gd name="connsiteY1" fmla="*/ 0 h 5051953"/>
              <a:gd name="connsiteX2" fmla="*/ 2753724 w 2753724"/>
              <a:gd name="connsiteY2" fmla="*/ 5051953 h 5051953"/>
              <a:gd name="connsiteX3" fmla="*/ 0 w 2753724"/>
              <a:gd name="connsiteY3" fmla="*/ 5051953 h 5051953"/>
              <a:gd name="connsiteX4" fmla="*/ 0 w 2753724"/>
              <a:gd name="connsiteY4" fmla="*/ 0 h 505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724" h="5051953" extrusionOk="0">
                <a:moveTo>
                  <a:pt x="0" y="0"/>
                </a:moveTo>
                <a:cubicBezTo>
                  <a:pt x="1255887" y="10185"/>
                  <a:pt x="1535306" y="-66001"/>
                  <a:pt x="2753724" y="0"/>
                </a:cubicBezTo>
                <a:cubicBezTo>
                  <a:pt x="2875174" y="1394395"/>
                  <a:pt x="2863089" y="3042821"/>
                  <a:pt x="2753724" y="5051953"/>
                </a:cubicBezTo>
                <a:cubicBezTo>
                  <a:pt x="1966877" y="4900911"/>
                  <a:pt x="702773" y="4942870"/>
                  <a:pt x="0" y="5051953"/>
                </a:cubicBezTo>
                <a:cubicBezTo>
                  <a:pt x="-119075" y="3685676"/>
                  <a:pt x="159732" y="208835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3403125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FACT_Sales</a:t>
            </a:r>
            <a:endParaRPr lang="en-US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Id</a:t>
            </a: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شماره تراکنش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شماره ردیف (</a:t>
            </a:r>
            <a:r>
              <a:rPr lang="en-US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BK</a:t>
            </a:r>
            <a:r>
              <a:rPr lang="fa-IR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)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تاریخ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فروشگاه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مشتری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محصول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واحد سنجش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کارمند صندوق</a:t>
            </a:r>
          </a:p>
          <a:p>
            <a:pPr algn="r" rtl="1"/>
            <a:r>
              <a:rPr lang="fa-IR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مکان حمل مشتری</a:t>
            </a:r>
          </a:p>
          <a:p>
            <a:pPr algn="r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تعداد</a:t>
            </a:r>
          </a:p>
          <a:p>
            <a:pPr algn="r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فی (ریال)</a:t>
            </a:r>
          </a:p>
          <a:p>
            <a:pPr algn="r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مبلغ تخفیف (ریال)</a:t>
            </a:r>
          </a:p>
          <a:p>
            <a:pPr algn="r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مبلغ مالیات (ریال)</a:t>
            </a:r>
          </a:p>
          <a:p>
            <a:pPr algn="r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مبلغ کل (ریال)</a:t>
            </a:r>
          </a:p>
          <a:p>
            <a:pPr algn="r" rtl="1"/>
            <a:r>
              <a:rPr lang="fa-IR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کلید رکورد در </a:t>
            </a:r>
            <a:r>
              <a:rPr lang="en-US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OLTP</a:t>
            </a:r>
            <a:endParaRPr lang="fa-IR" dirty="0">
              <a:solidFill>
                <a:srgbClr val="FFC000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r" rtl="1"/>
            <a:endParaRPr lang="fa-IR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883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فیزیکی جداول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4679576" y="1226356"/>
            <a:ext cx="690622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پیاده سازی طرح منطق در لایه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Database Engine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تعیین دقیق محل ذخیره سازی، اسکیما، ایندکس ها، آماره ها و کلیه مشخصات پیاده سازی جدول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33FD8-0C74-9F63-22D8-215FB09B0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0"/>
          <a:stretch/>
        </p:blipFill>
        <p:spPr>
          <a:xfrm>
            <a:off x="605235" y="1054454"/>
            <a:ext cx="3385740" cy="5182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44AAF-6590-E1DE-1CC8-2627BC0BA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129" y="2481908"/>
            <a:ext cx="3843742" cy="37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DCD94A3-CEF8-7685-E7AD-14CC512074DE}"/>
              </a:ext>
            </a:extLst>
          </p:cNvPr>
          <p:cNvSpPr/>
          <p:nvPr/>
        </p:nvSpPr>
        <p:spPr>
          <a:xfrm>
            <a:off x="6713613" y="957091"/>
            <a:ext cx="1643296" cy="4100684"/>
          </a:xfrm>
          <a:prstGeom prst="round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دیگر انواع طراحی مفهومی سیستم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8527891" y="1000363"/>
            <a:ext cx="3057905" cy="527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مدل </a:t>
            </a:r>
            <a:r>
              <a:rPr lang="en-US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Snowflake</a:t>
            </a: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فقط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Relate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 با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(ارتباط مستقیم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یکدیگر ممنوع است)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فقط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Relate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 با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میباشند (ارتباط مستقیم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با یکدیگر ممنوع است)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A5F3E6-98BA-5541-8678-5FBAF31C2D6F}"/>
              </a:ext>
            </a:extLst>
          </p:cNvPr>
          <p:cNvSpPr/>
          <p:nvPr/>
        </p:nvSpPr>
        <p:spPr>
          <a:xfrm>
            <a:off x="100614" y="279082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Customer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مشتری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D86260-3670-9949-2C8D-E4B7B948BFD7}"/>
              </a:ext>
            </a:extLst>
          </p:cNvPr>
          <p:cNvSpPr/>
          <p:nvPr/>
        </p:nvSpPr>
        <p:spPr>
          <a:xfrm>
            <a:off x="1588443" y="443649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Store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فروشگاه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E96B93-1977-08DD-9078-FD52BB435B9A}"/>
              </a:ext>
            </a:extLst>
          </p:cNvPr>
          <p:cNvSpPr/>
          <p:nvPr/>
        </p:nvSpPr>
        <p:spPr>
          <a:xfrm>
            <a:off x="3734706" y="474581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Date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737BAB-1B71-6E53-00A5-15FAEC353C7C}"/>
              </a:ext>
            </a:extLst>
          </p:cNvPr>
          <p:cNvSpPr/>
          <p:nvPr/>
        </p:nvSpPr>
        <p:spPr>
          <a:xfrm>
            <a:off x="5118703" y="241788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محصول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A03FE0-0C75-56D9-C387-AA5B9D5E0A58}"/>
              </a:ext>
            </a:extLst>
          </p:cNvPr>
          <p:cNvSpPr/>
          <p:nvPr/>
        </p:nvSpPr>
        <p:spPr>
          <a:xfrm>
            <a:off x="1412118" y="861841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Territory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مکان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6E8E2-4225-A73F-5B4B-8C5FE44D0C79}"/>
              </a:ext>
            </a:extLst>
          </p:cNvPr>
          <p:cNvSpPr/>
          <p:nvPr/>
        </p:nvSpPr>
        <p:spPr>
          <a:xfrm>
            <a:off x="3621918" y="381758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Employee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کارمند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788AD9-3861-5645-D965-6564FBC799EF}"/>
              </a:ext>
            </a:extLst>
          </p:cNvPr>
          <p:cNvSpPr/>
          <p:nvPr/>
        </p:nvSpPr>
        <p:spPr>
          <a:xfrm>
            <a:off x="2900588" y="250751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</a:t>
            </a:r>
            <a:b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Sales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تراکنش های فروش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52929E-9A6D-DEBC-91EC-E66C29BC5831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V="1">
            <a:off x="1768849" y="3393340"/>
            <a:ext cx="1131739" cy="28331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97D6BF-3E98-B5A1-F531-A16DEAA9B373}"/>
              </a:ext>
            </a:extLst>
          </p:cNvPr>
          <p:cNvCxnSpPr>
            <a:cxnSpLocks/>
            <a:stCxn id="14" idx="0"/>
            <a:endCxn id="19" idx="3"/>
          </p:cNvCxnSpPr>
          <p:nvPr/>
        </p:nvCxnSpPr>
        <p:spPr>
          <a:xfrm flipV="1">
            <a:off x="2422561" y="4019713"/>
            <a:ext cx="722334" cy="41678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11520C-E048-FE64-639D-8F3499CC9656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2836046" y="2374039"/>
            <a:ext cx="308849" cy="39292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B76A93-7D2F-ABAA-BC72-008956061F15}"/>
              </a:ext>
            </a:extLst>
          </p:cNvPr>
          <p:cNvCxnSpPr>
            <a:cxnSpLocks/>
            <a:stCxn id="19" idx="7"/>
            <a:endCxn id="18" idx="4"/>
          </p:cNvCxnSpPr>
          <p:nvPr/>
        </p:nvCxnSpPr>
        <p:spPr>
          <a:xfrm flipV="1">
            <a:off x="4324516" y="2153408"/>
            <a:ext cx="131520" cy="6135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82FBFF-E795-8324-E691-543D56DD0FE2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568823" y="3303711"/>
            <a:ext cx="549880" cy="8962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DB9B23-6237-C3E0-13F3-AFB0C5FE9C65}"/>
              </a:ext>
            </a:extLst>
          </p:cNvPr>
          <p:cNvCxnSpPr>
            <a:cxnSpLocks/>
            <a:stCxn id="15" idx="0"/>
            <a:endCxn id="19" idx="5"/>
          </p:cNvCxnSpPr>
          <p:nvPr/>
        </p:nvCxnSpPr>
        <p:spPr>
          <a:xfrm flipH="1" flipV="1">
            <a:off x="4324516" y="4019713"/>
            <a:ext cx="244308" cy="72610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89A6218-F015-49C6-D33F-451A38C15B8D}"/>
              </a:ext>
            </a:extLst>
          </p:cNvPr>
          <p:cNvSpPr/>
          <p:nvPr/>
        </p:nvSpPr>
        <p:spPr>
          <a:xfrm>
            <a:off x="6786938" y="1126561"/>
            <a:ext cx="1479846" cy="1499384"/>
          </a:xfrm>
          <a:custGeom>
            <a:avLst/>
            <a:gdLst>
              <a:gd name="connsiteX0" fmla="*/ 0 w 1479846"/>
              <a:gd name="connsiteY0" fmla="*/ 749692 h 1499384"/>
              <a:gd name="connsiteX1" fmla="*/ 739923 w 1479846"/>
              <a:gd name="connsiteY1" fmla="*/ 0 h 1499384"/>
              <a:gd name="connsiteX2" fmla="*/ 1479846 w 1479846"/>
              <a:gd name="connsiteY2" fmla="*/ 749692 h 1499384"/>
              <a:gd name="connsiteX3" fmla="*/ 739923 w 1479846"/>
              <a:gd name="connsiteY3" fmla="*/ 1499384 h 1499384"/>
              <a:gd name="connsiteX4" fmla="*/ 0 w 1479846"/>
              <a:gd name="connsiteY4" fmla="*/ 749692 h 149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846" h="1499384" extrusionOk="0">
                <a:moveTo>
                  <a:pt x="0" y="749692"/>
                </a:moveTo>
                <a:cubicBezTo>
                  <a:pt x="11582" y="341698"/>
                  <a:pt x="326413" y="7145"/>
                  <a:pt x="739923" y="0"/>
                </a:cubicBezTo>
                <a:cubicBezTo>
                  <a:pt x="1153784" y="-22537"/>
                  <a:pt x="1546291" y="287957"/>
                  <a:pt x="1479846" y="749692"/>
                </a:cubicBezTo>
                <a:cubicBezTo>
                  <a:pt x="1505549" y="1146379"/>
                  <a:pt x="1145607" y="1459271"/>
                  <a:pt x="739923" y="1499384"/>
                </a:cubicBezTo>
                <a:cubicBezTo>
                  <a:pt x="274643" y="1497476"/>
                  <a:pt x="53275" y="1143215"/>
                  <a:pt x="0" y="74969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4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400" b="1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ProductCategory</a:t>
            </a:r>
            <a:endParaRPr lang="en-US" sz="1400" b="1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ctr"/>
            <a:r>
              <a:rPr lang="fa-IR" sz="14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گروه محصول</a:t>
            </a:r>
            <a:endParaRPr lang="en-US" sz="14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0AF2D2-C2AD-7EA2-5603-974D33593475}"/>
              </a:ext>
            </a:extLst>
          </p:cNvPr>
          <p:cNvCxnSpPr>
            <a:cxnSpLocks/>
            <a:stCxn id="16" idx="7"/>
            <a:endCxn id="21" idx="3"/>
          </p:cNvCxnSpPr>
          <p:nvPr/>
        </p:nvCxnSpPr>
        <p:spPr>
          <a:xfrm flipV="1">
            <a:off x="6542631" y="2406365"/>
            <a:ext cx="461025" cy="27097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140B9A5-5A9B-42FE-F034-525E527BCF7D}"/>
              </a:ext>
            </a:extLst>
          </p:cNvPr>
          <p:cNvSpPr/>
          <p:nvPr/>
        </p:nvSpPr>
        <p:spPr>
          <a:xfrm>
            <a:off x="6813156" y="3364114"/>
            <a:ext cx="1479846" cy="1499384"/>
          </a:xfrm>
          <a:custGeom>
            <a:avLst/>
            <a:gdLst>
              <a:gd name="connsiteX0" fmla="*/ 0 w 1479846"/>
              <a:gd name="connsiteY0" fmla="*/ 749692 h 1499384"/>
              <a:gd name="connsiteX1" fmla="*/ 739923 w 1479846"/>
              <a:gd name="connsiteY1" fmla="*/ 0 h 1499384"/>
              <a:gd name="connsiteX2" fmla="*/ 1479846 w 1479846"/>
              <a:gd name="connsiteY2" fmla="*/ 749692 h 1499384"/>
              <a:gd name="connsiteX3" fmla="*/ 739923 w 1479846"/>
              <a:gd name="connsiteY3" fmla="*/ 1499384 h 1499384"/>
              <a:gd name="connsiteX4" fmla="*/ 0 w 1479846"/>
              <a:gd name="connsiteY4" fmla="*/ 749692 h 149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846" h="1499384" extrusionOk="0">
                <a:moveTo>
                  <a:pt x="0" y="749692"/>
                </a:moveTo>
                <a:cubicBezTo>
                  <a:pt x="11582" y="341698"/>
                  <a:pt x="326413" y="7145"/>
                  <a:pt x="739923" y="0"/>
                </a:cubicBezTo>
                <a:cubicBezTo>
                  <a:pt x="1153784" y="-22537"/>
                  <a:pt x="1546291" y="287957"/>
                  <a:pt x="1479846" y="749692"/>
                </a:cubicBezTo>
                <a:cubicBezTo>
                  <a:pt x="1505549" y="1146379"/>
                  <a:pt x="1145607" y="1459271"/>
                  <a:pt x="739923" y="1499384"/>
                </a:cubicBezTo>
                <a:cubicBezTo>
                  <a:pt x="274643" y="1497476"/>
                  <a:pt x="53275" y="1143215"/>
                  <a:pt x="0" y="74969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4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400" b="1" dirty="0" err="1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ProductModel</a:t>
            </a:r>
            <a:endParaRPr lang="en-US" sz="1400" b="1" dirty="0">
              <a:solidFill>
                <a:srgbClr val="41B2C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  <a:p>
            <a:pPr algn="ctr"/>
            <a:r>
              <a:rPr lang="fa-IR" sz="14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مدل محصول</a:t>
            </a:r>
            <a:endParaRPr lang="en-US" sz="14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DB04D3-252B-673C-392F-9608AB6E8AC0}"/>
              </a:ext>
            </a:extLst>
          </p:cNvPr>
          <p:cNvCxnSpPr>
            <a:cxnSpLocks/>
            <a:stCxn id="16" idx="5"/>
            <a:endCxn id="27" idx="2"/>
          </p:cNvCxnSpPr>
          <p:nvPr/>
        </p:nvCxnSpPr>
        <p:spPr>
          <a:xfrm>
            <a:off x="6542631" y="3930084"/>
            <a:ext cx="270525" cy="1837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9F6363-A4C5-A5E9-53BC-7556171CC45F}"/>
              </a:ext>
            </a:extLst>
          </p:cNvPr>
          <p:cNvSpPr txBox="1"/>
          <p:nvPr/>
        </p:nvSpPr>
        <p:spPr>
          <a:xfrm>
            <a:off x="4909038" y="3004252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</a:t>
            </a:r>
            <a:endParaRPr lang="en-US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32AA7-CDB7-2267-D583-18F91E3E8679}"/>
              </a:ext>
            </a:extLst>
          </p:cNvPr>
          <p:cNvSpPr txBox="1"/>
          <p:nvPr/>
        </p:nvSpPr>
        <p:spPr>
          <a:xfrm>
            <a:off x="4563155" y="30741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A3345C-3201-AECD-0C2B-65F86ED829A1}"/>
              </a:ext>
            </a:extLst>
          </p:cNvPr>
          <p:cNvSpPr txBox="1"/>
          <p:nvPr/>
        </p:nvSpPr>
        <p:spPr>
          <a:xfrm>
            <a:off x="6890238" y="2423227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</a:t>
            </a:r>
            <a:endParaRPr lang="en-US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F10B1D-D3D7-C137-6DA6-B5228BC07EB2}"/>
              </a:ext>
            </a:extLst>
          </p:cNvPr>
          <p:cNvSpPr txBox="1"/>
          <p:nvPr/>
        </p:nvSpPr>
        <p:spPr>
          <a:xfrm>
            <a:off x="6630080" y="251214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556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دیگر انواع طراحی مفهومی سیستم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96603" y="1000363"/>
            <a:ext cx="458919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r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مدل </a:t>
            </a:r>
            <a:r>
              <a:rPr lang="en-US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Galaxy</a:t>
            </a:r>
            <a:r>
              <a:rPr lang="fa-IR" sz="2000" b="1" u="sng" dirty="0">
                <a:solidFill>
                  <a:srgbClr val="D6001C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:</a:t>
            </a:r>
          </a:p>
          <a:p>
            <a:pPr marL="514350" lvl="1" indent="-285750" algn="r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فقط مجاز به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Relate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شدن با یکدیگر به واسطه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ای به نام 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Bridge Table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یا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Role Playing 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میباشند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A5F3E6-98BA-5541-8678-5FBAF31C2D6F}"/>
              </a:ext>
            </a:extLst>
          </p:cNvPr>
          <p:cNvSpPr/>
          <p:nvPr/>
        </p:nvSpPr>
        <p:spPr>
          <a:xfrm>
            <a:off x="100614" y="279082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Customer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مشتری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D86260-3670-9949-2C8D-E4B7B948BFD7}"/>
              </a:ext>
            </a:extLst>
          </p:cNvPr>
          <p:cNvSpPr/>
          <p:nvPr/>
        </p:nvSpPr>
        <p:spPr>
          <a:xfrm>
            <a:off x="1588443" y="443649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Store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فروشگاه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E96B93-1977-08DD-9078-FD52BB435B9A}"/>
              </a:ext>
            </a:extLst>
          </p:cNvPr>
          <p:cNvSpPr/>
          <p:nvPr/>
        </p:nvSpPr>
        <p:spPr>
          <a:xfrm>
            <a:off x="3734706" y="4745819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Date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737BAB-1B71-6E53-00A5-15FAEC353C7C}"/>
              </a:ext>
            </a:extLst>
          </p:cNvPr>
          <p:cNvSpPr/>
          <p:nvPr/>
        </p:nvSpPr>
        <p:spPr>
          <a:xfrm>
            <a:off x="5118703" y="241788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محصول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A03FE0-0C75-56D9-C387-AA5B9D5E0A58}"/>
              </a:ext>
            </a:extLst>
          </p:cNvPr>
          <p:cNvSpPr/>
          <p:nvPr/>
        </p:nvSpPr>
        <p:spPr>
          <a:xfrm>
            <a:off x="1412118" y="861841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Territory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مکان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6E8E2-4225-A73F-5B4B-8C5FE44D0C79}"/>
              </a:ext>
            </a:extLst>
          </p:cNvPr>
          <p:cNvSpPr/>
          <p:nvPr/>
        </p:nvSpPr>
        <p:spPr>
          <a:xfrm>
            <a:off x="3621918" y="381758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Employee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کارمند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788AD9-3861-5645-D965-6564FBC799EF}"/>
              </a:ext>
            </a:extLst>
          </p:cNvPr>
          <p:cNvSpPr/>
          <p:nvPr/>
        </p:nvSpPr>
        <p:spPr>
          <a:xfrm>
            <a:off x="2900588" y="250751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</a:t>
            </a:r>
            <a:b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Sales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تراکنش های فروش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52929E-9A6D-DEBC-91EC-E66C29BC5831}"/>
              </a:ext>
            </a:extLst>
          </p:cNvPr>
          <p:cNvCxnSpPr>
            <a:stCxn id="7" idx="6"/>
            <a:endCxn id="19" idx="2"/>
          </p:cNvCxnSpPr>
          <p:nvPr/>
        </p:nvCxnSpPr>
        <p:spPr>
          <a:xfrm flipV="1">
            <a:off x="1768849" y="3393340"/>
            <a:ext cx="1131739" cy="28331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97D6BF-3E98-B5A1-F531-A16DEAA9B373}"/>
              </a:ext>
            </a:extLst>
          </p:cNvPr>
          <p:cNvCxnSpPr>
            <a:cxnSpLocks/>
            <a:stCxn id="14" idx="0"/>
            <a:endCxn id="19" idx="3"/>
          </p:cNvCxnSpPr>
          <p:nvPr/>
        </p:nvCxnSpPr>
        <p:spPr>
          <a:xfrm flipV="1">
            <a:off x="2422561" y="4019713"/>
            <a:ext cx="722334" cy="41678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11520C-E048-FE64-639D-8F3499CC9656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2836046" y="2374039"/>
            <a:ext cx="308849" cy="39292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B76A93-7D2F-ABAA-BC72-008956061F15}"/>
              </a:ext>
            </a:extLst>
          </p:cNvPr>
          <p:cNvCxnSpPr>
            <a:cxnSpLocks/>
            <a:stCxn id="19" idx="7"/>
            <a:endCxn id="18" idx="4"/>
          </p:cNvCxnSpPr>
          <p:nvPr/>
        </p:nvCxnSpPr>
        <p:spPr>
          <a:xfrm flipV="1">
            <a:off x="4324516" y="2153408"/>
            <a:ext cx="131520" cy="61355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82FBFF-E795-8324-E691-543D56DD0FE2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568823" y="3303711"/>
            <a:ext cx="549880" cy="8962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DB9B23-6237-C3E0-13F3-AFB0C5FE9C65}"/>
              </a:ext>
            </a:extLst>
          </p:cNvPr>
          <p:cNvCxnSpPr>
            <a:cxnSpLocks/>
            <a:stCxn id="15" idx="0"/>
            <a:endCxn id="19" idx="5"/>
          </p:cNvCxnSpPr>
          <p:nvPr/>
        </p:nvCxnSpPr>
        <p:spPr>
          <a:xfrm flipH="1" flipV="1">
            <a:off x="4324516" y="4019713"/>
            <a:ext cx="244308" cy="72610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DB04D3-252B-673C-392F-9608AB6E8AC0}"/>
              </a:ext>
            </a:extLst>
          </p:cNvPr>
          <p:cNvCxnSpPr>
            <a:cxnSpLocks/>
            <a:stCxn id="16" idx="5"/>
            <a:endCxn id="30" idx="1"/>
          </p:cNvCxnSpPr>
          <p:nvPr/>
        </p:nvCxnSpPr>
        <p:spPr>
          <a:xfrm>
            <a:off x="6542631" y="3930084"/>
            <a:ext cx="524973" cy="4168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9F6363-A4C5-A5E9-53BC-7556171CC45F}"/>
              </a:ext>
            </a:extLst>
          </p:cNvPr>
          <p:cNvSpPr txBox="1"/>
          <p:nvPr/>
        </p:nvSpPr>
        <p:spPr>
          <a:xfrm>
            <a:off x="4909038" y="3004252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</a:t>
            </a:r>
            <a:endParaRPr lang="en-US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32AA7-CDB7-2267-D583-18F91E3E8679}"/>
              </a:ext>
            </a:extLst>
          </p:cNvPr>
          <p:cNvSpPr txBox="1"/>
          <p:nvPr/>
        </p:nvSpPr>
        <p:spPr>
          <a:xfrm>
            <a:off x="4563155" y="30741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257FD6-A19D-4056-149D-2F193048764B}"/>
              </a:ext>
            </a:extLst>
          </p:cNvPr>
          <p:cNvSpPr/>
          <p:nvPr/>
        </p:nvSpPr>
        <p:spPr>
          <a:xfrm>
            <a:off x="6823297" y="4087465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</a:t>
            </a:r>
            <a:b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Inventories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تراکنش های انبار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CD574B-6228-75D2-B770-6B1548E0E7B5}"/>
              </a:ext>
            </a:extLst>
          </p:cNvPr>
          <p:cNvCxnSpPr>
            <a:cxnSpLocks/>
            <a:stCxn id="30" idx="2"/>
            <a:endCxn id="15" idx="6"/>
          </p:cNvCxnSpPr>
          <p:nvPr/>
        </p:nvCxnSpPr>
        <p:spPr>
          <a:xfrm flipH="1">
            <a:off x="5402941" y="4973290"/>
            <a:ext cx="1420356" cy="65835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49FE79E-A6ED-088E-BE36-95539CD29A6A}"/>
              </a:ext>
            </a:extLst>
          </p:cNvPr>
          <p:cNvSpPr txBox="1"/>
          <p:nvPr/>
        </p:nvSpPr>
        <p:spPr>
          <a:xfrm>
            <a:off x="6423513" y="3975802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1</a:t>
            </a:r>
            <a:endParaRPr lang="en-US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A165B9-8BE1-C534-1257-3455C925F149}"/>
              </a:ext>
            </a:extLst>
          </p:cNvPr>
          <p:cNvSpPr txBox="1"/>
          <p:nvPr/>
        </p:nvSpPr>
        <p:spPr>
          <a:xfrm>
            <a:off x="6915830" y="399804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CBE2F3-5487-5BFD-2CEC-4AB9296E3158}"/>
              </a:ext>
            </a:extLst>
          </p:cNvPr>
          <p:cNvSpPr/>
          <p:nvPr/>
        </p:nvSpPr>
        <p:spPr>
          <a:xfrm>
            <a:off x="9222725" y="4094032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Inventory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انبار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681AE8-7E09-7648-A366-94A3F2933959}"/>
              </a:ext>
            </a:extLst>
          </p:cNvPr>
          <p:cNvCxnSpPr>
            <a:cxnSpLocks/>
            <a:stCxn id="44" idx="2"/>
            <a:endCxn id="30" idx="6"/>
          </p:cNvCxnSpPr>
          <p:nvPr/>
        </p:nvCxnSpPr>
        <p:spPr>
          <a:xfrm flipH="1" flipV="1">
            <a:off x="8491532" y="4973290"/>
            <a:ext cx="731193" cy="65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67FCC8-1006-7F25-ADAF-BA8189D07BF3}"/>
              </a:ext>
            </a:extLst>
          </p:cNvPr>
          <p:cNvSpPr txBox="1"/>
          <p:nvPr/>
        </p:nvSpPr>
        <p:spPr>
          <a:xfrm>
            <a:off x="5157747" y="4428379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Role Playing</a:t>
            </a:r>
          </a:p>
          <a:p>
            <a:pPr algn="ctr"/>
            <a:r>
              <a:rPr lang="en-US" sz="1200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Dimension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591A428-D7FD-7157-8E35-F44703D935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5384003" y="4890044"/>
            <a:ext cx="300491" cy="2801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CDFEE3-159A-07D7-B2A5-760799FF210E}"/>
              </a:ext>
            </a:extLst>
          </p:cNvPr>
          <p:cNvCxnSpPr>
            <a:cxnSpLocks/>
          </p:cNvCxnSpPr>
          <p:nvPr/>
        </p:nvCxnSpPr>
        <p:spPr>
          <a:xfrm flipV="1">
            <a:off x="5267843" y="4153834"/>
            <a:ext cx="337534" cy="26311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46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طراحی مدل داده ای سیستم خرده فروشی </a:t>
            </a:r>
            <a:r>
              <a:rPr lang="en-US" sz="2700" b="1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AdventureWorks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38DF1BD2-F262-3F7B-6384-0128F501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0431" y="439244"/>
            <a:ext cx="349092" cy="349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68CF9-FEF8-5A26-44FE-F25A1A337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996" y="1054309"/>
            <a:ext cx="8485729" cy="51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طراحی مدل داده ای سیستم خرده فروشی </a:t>
            </a:r>
            <a:r>
              <a:rPr lang="en-US" sz="2700" b="1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AdventureWorks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38DF1BD2-F262-3F7B-6384-0128F501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0431" y="439244"/>
            <a:ext cx="349092" cy="34909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BF24DAA-27EA-ACB1-F1AE-0DD6FC7C0A24}"/>
              </a:ext>
            </a:extLst>
          </p:cNvPr>
          <p:cNvSpPr/>
          <p:nvPr/>
        </p:nvSpPr>
        <p:spPr>
          <a:xfrm>
            <a:off x="3399963" y="4778724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Customer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مشتری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FA643B-9986-23DC-EBF1-16992EE57018}"/>
              </a:ext>
            </a:extLst>
          </p:cNvPr>
          <p:cNvSpPr/>
          <p:nvPr/>
        </p:nvSpPr>
        <p:spPr>
          <a:xfrm>
            <a:off x="7065823" y="488268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Date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تاریخ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BAF219-62F6-C2BE-AC8A-1B29AEBDF0AA}"/>
              </a:ext>
            </a:extLst>
          </p:cNvPr>
          <p:cNvSpPr/>
          <p:nvPr/>
        </p:nvSpPr>
        <p:spPr>
          <a:xfrm>
            <a:off x="7065823" y="133938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Product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محصول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C54A61-B686-42BD-8156-714FD4E0A245}"/>
              </a:ext>
            </a:extLst>
          </p:cNvPr>
          <p:cNvSpPr/>
          <p:nvPr/>
        </p:nvSpPr>
        <p:spPr>
          <a:xfrm>
            <a:off x="3348344" y="1348941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DIM</a:t>
            </a:r>
            <a:b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41B2C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Territory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مکان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D72009-5D67-D431-8B8D-2C9D498D06AB}"/>
              </a:ext>
            </a:extLst>
          </p:cNvPr>
          <p:cNvSpPr/>
          <p:nvPr/>
        </p:nvSpPr>
        <p:spPr>
          <a:xfrm>
            <a:off x="5209268" y="3111036"/>
            <a:ext cx="1668235" cy="1771650"/>
          </a:xfrm>
          <a:custGeom>
            <a:avLst/>
            <a:gdLst>
              <a:gd name="connsiteX0" fmla="*/ 0 w 1668235"/>
              <a:gd name="connsiteY0" fmla="*/ 885825 h 1771650"/>
              <a:gd name="connsiteX1" fmla="*/ 834118 w 1668235"/>
              <a:gd name="connsiteY1" fmla="*/ 0 h 1771650"/>
              <a:gd name="connsiteX2" fmla="*/ 1668236 w 1668235"/>
              <a:gd name="connsiteY2" fmla="*/ 885825 h 1771650"/>
              <a:gd name="connsiteX3" fmla="*/ 834118 w 1668235"/>
              <a:gd name="connsiteY3" fmla="*/ 1771650 h 1771650"/>
              <a:gd name="connsiteX4" fmla="*/ 0 w 1668235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35" h="1771650" extrusionOk="0">
                <a:moveTo>
                  <a:pt x="0" y="885825"/>
                </a:moveTo>
                <a:cubicBezTo>
                  <a:pt x="38434" y="416670"/>
                  <a:pt x="330957" y="62432"/>
                  <a:pt x="834118" y="0"/>
                </a:cubicBezTo>
                <a:cubicBezTo>
                  <a:pt x="1311915" y="-74043"/>
                  <a:pt x="1738967" y="345829"/>
                  <a:pt x="1668236" y="885825"/>
                </a:cubicBezTo>
                <a:cubicBezTo>
                  <a:pt x="1713529" y="1344470"/>
                  <a:pt x="1292362" y="1738809"/>
                  <a:pt x="834118" y="1771650"/>
                </a:cubicBezTo>
                <a:cubicBezTo>
                  <a:pt x="303766" y="1769302"/>
                  <a:pt x="39152" y="1359973"/>
                  <a:pt x="0" y="88582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8308011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FACT</a:t>
            </a:r>
            <a:b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</a:br>
            <a:r>
              <a:rPr lang="en-US" sz="1600" b="1" dirty="0">
                <a:solidFill>
                  <a:srgbClr val="D6001C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Sales</a:t>
            </a:r>
          </a:p>
          <a:p>
            <a:pPr algn="ctr"/>
            <a:r>
              <a:rPr lang="fa-IR" sz="1600" b="1" dirty="0"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تراکنش های فروش</a:t>
            </a:r>
            <a:endParaRPr lang="en-US" sz="1600" b="1" dirty="0"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68D6-1963-00A4-F377-A13F4AB8EAEF}"/>
              </a:ext>
            </a:extLst>
          </p:cNvPr>
          <p:cNvCxnSpPr>
            <a:cxnSpLocks/>
            <a:stCxn id="27" idx="7"/>
            <a:endCxn id="33" idx="3"/>
          </p:cNvCxnSpPr>
          <p:nvPr/>
        </p:nvCxnSpPr>
        <p:spPr>
          <a:xfrm flipV="1">
            <a:off x="4823891" y="4623234"/>
            <a:ext cx="629684" cy="41494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F23737-1DCC-6FBB-39F8-E61447FA2EE9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4772272" y="2861139"/>
            <a:ext cx="681303" cy="50934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1DA49D-3FCD-E955-2BA8-B810392EDC08}"/>
              </a:ext>
            </a:extLst>
          </p:cNvPr>
          <p:cNvCxnSpPr>
            <a:cxnSpLocks/>
            <a:stCxn id="33" idx="7"/>
            <a:endCxn id="30" idx="3"/>
          </p:cNvCxnSpPr>
          <p:nvPr/>
        </p:nvCxnSpPr>
        <p:spPr>
          <a:xfrm flipV="1">
            <a:off x="6633196" y="2851584"/>
            <a:ext cx="676934" cy="51890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06F0DC-FF43-488D-7849-31DD590D4B4C}"/>
              </a:ext>
            </a:extLst>
          </p:cNvPr>
          <p:cNvCxnSpPr>
            <a:cxnSpLocks/>
            <a:stCxn id="29" idx="1"/>
            <a:endCxn id="33" idx="5"/>
          </p:cNvCxnSpPr>
          <p:nvPr/>
        </p:nvCxnSpPr>
        <p:spPr>
          <a:xfrm flipH="1" flipV="1">
            <a:off x="6633196" y="4623234"/>
            <a:ext cx="676934" cy="51890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0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0415-4FD1-4385-9485-6A31871611A9}"/>
              </a:ext>
            </a:extLst>
          </p:cNvPr>
          <p:cNvSpPr txBox="1"/>
          <p:nvPr/>
        </p:nvSpPr>
        <p:spPr>
          <a:xfrm>
            <a:off x="1429815" y="705824"/>
            <a:ext cx="1014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0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سیاوش گلچوبیان</a:t>
            </a:r>
            <a:endParaRPr lang="en-US" sz="20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EDB59-FE39-41C5-903A-851BB19E2FD9}"/>
              </a:ext>
            </a:extLst>
          </p:cNvPr>
          <p:cNvSpPr/>
          <p:nvPr/>
        </p:nvSpPr>
        <p:spPr>
          <a:xfrm>
            <a:off x="5478624" y="1156428"/>
            <a:ext cx="6096000" cy="12695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سرپرست واحد هوش تجاری و پایگاه داده شرکت سایپا</a:t>
            </a: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موسس تیم مشاور پایگاه داده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SqlDeep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285750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مدیر طراحی فریم‌ورک هوش تجاری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Razan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D947E7-886A-1C01-FA26-E1ECB11BBDB1}"/>
              </a:ext>
            </a:extLst>
          </p:cNvPr>
          <p:cNvGrpSpPr/>
          <p:nvPr/>
        </p:nvGrpSpPr>
        <p:grpSpPr>
          <a:xfrm>
            <a:off x="2127722" y="1168045"/>
            <a:ext cx="2234727" cy="2353253"/>
            <a:chOff x="2184873" y="2633345"/>
            <a:chExt cx="1343060" cy="1372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ED7A2B-46AC-47E7-B3E6-A8E532E397BA}"/>
                </a:ext>
              </a:extLst>
            </p:cNvPr>
            <p:cNvSpPr/>
            <p:nvPr/>
          </p:nvSpPr>
          <p:spPr>
            <a:xfrm>
              <a:off x="2201927" y="2676582"/>
              <a:ext cx="1322773" cy="131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9C3FE-ACDD-41FE-88B2-4D7B84034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873" y="2633345"/>
              <a:ext cx="1343060" cy="1372257"/>
            </a:xfrm>
            <a:prstGeom prst="rect">
              <a:avLst/>
            </a:prstGeom>
          </p:spPr>
        </p:pic>
      </p:grp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A2D15381-A7F0-F0E3-2349-D99DDBAD2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122" y="3190090"/>
            <a:ext cx="276999" cy="276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86B32-A970-D1F9-2A9F-AED49650F794}"/>
              </a:ext>
            </a:extLst>
          </p:cNvPr>
          <p:cNvSpPr txBox="1"/>
          <p:nvPr/>
        </p:nvSpPr>
        <p:spPr>
          <a:xfrm flipH="1">
            <a:off x="1874409" y="3567594"/>
            <a:ext cx="338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https://linkedin.com/in/golchoobian</a:t>
            </a:r>
            <a:endParaRPr lang="en-US" sz="1200" dirty="0">
              <a:solidFill>
                <a:schemeClr val="bg1"/>
              </a:solidFill>
              <a:latin typeface="SG Kara" panose="00000500000000000000" pitchFamily="2" charset="-78"/>
              <a:ea typeface="SG Kara" panose="00000500000000000000" pitchFamily="2" charset="-78"/>
              <a:cs typeface="SG Kara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602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مفاهیم پایگاه داده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برخی تنظیمات و مفاهیم کاربردی در طراحی پایگاه داده با کاربرد انبار داده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Instance Level: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License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Collation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Tempdb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configurations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Max DOP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Database Level: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Filegroup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File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File Balancing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Design Level:</a:t>
            </a:r>
          </a:p>
          <a:p>
            <a:pPr marL="971550" lvl="2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Schema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878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منابع آموزشی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17" name="Picture 1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9" name="Picture 1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Picture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7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4" name="Picture 2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39FD25-C10E-AC82-2B7D-8DE7A7D5457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34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A30C0C-6AF6-9D03-6A26-C7AABD442B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7152" r="5418"/>
          <a:stretch/>
        </p:blipFill>
        <p:spPr>
          <a:xfrm>
            <a:off x="9756712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269F0-F9D6-CA2E-88D0-2B98D5C7A13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78415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0C67F7-F242-2C4C-FD55-D94A3CFC3D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871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A55E08-EB95-9631-74E5-DB60F79909C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204220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E43775-EB95-A706-23FF-7E0082CA094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289" y="124249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C9690D-37A1-C8A0-D6EE-EB1245B9FA2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9399" y="3778580"/>
            <a:ext cx="1828800" cy="2286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01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09187-7F04-9E17-224D-851B4A61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EE7D5-8D62-AFC9-5EA6-D625FA2CE85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پرسش و پاسخ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5A18D-624B-B2C4-DF92-E8C55F890EEE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b="2500"/>
          <a:stretch/>
        </p:blipFill>
        <p:spPr>
          <a:xfrm>
            <a:off x="4722157" y="2215662"/>
            <a:ext cx="2995397" cy="27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31CB4F-6DE8-507A-5AB0-F9B0AE6514F8}"/>
              </a:ext>
            </a:extLst>
          </p:cNvPr>
          <p:cNvSpPr txBox="1"/>
          <p:nvPr/>
        </p:nvSpPr>
        <p:spPr>
          <a:xfrm>
            <a:off x="2712415" y="3988386"/>
            <a:ext cx="64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spc="600" dirty="0" err="1">
                <a:solidFill>
                  <a:schemeClr val="bg1"/>
                </a:solidFill>
                <a:latin typeface="SG Kara Light" pitchFamily="2" charset="-78"/>
                <a:ea typeface="SG Kara Light" pitchFamily="2" charset="-78"/>
                <a:cs typeface="SG Kara Light" pitchFamily="2" charset="-78"/>
              </a:rPr>
              <a:t>education.systemgroup.net</a:t>
            </a:r>
            <a:endParaRPr lang="en-US" sz="2000" spc="600" dirty="0">
              <a:solidFill>
                <a:schemeClr val="bg1"/>
              </a:solidFill>
              <a:latin typeface="SG Kara Light" pitchFamily="2" charset="-78"/>
              <a:ea typeface="SG Kara Light" pitchFamily="2" charset="-78"/>
              <a:cs typeface="SG Kara Light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679DD-E81E-93B4-D9A1-E6992AD3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1" y="2261849"/>
            <a:ext cx="4704696" cy="1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مطالب این جلسه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1226356"/>
            <a:ext cx="10887217" cy="51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در انتهای این جلسه: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قادر خواهید بود طراحی مفهومی، منطقی و فیزیکی یک انبار داده را انجام دهید.</a:t>
            </a:r>
          </a:p>
          <a:p>
            <a:pPr algn="r" rtl="1">
              <a:lnSpc>
                <a:spcPct val="120000"/>
              </a:lnSpc>
            </a:pP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آنچه طی این جلسه خواهید آموخت: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ساخت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ETL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برای انتقال داده از فایل متنی به پایگاه داده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معماری انبار داده به روش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Multi-Dimensional Model (Star)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Bus-Matrix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طراحی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Bus-Matrix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جداول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مدل های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Snowflake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Galaxy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در معماری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Multi-Dimensional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طراحی انبار داده سیستم </a:t>
            </a:r>
            <a:r>
              <a:rPr lang="en-US" sz="2000" dirty="0" err="1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AdventureWorks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 طراحی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Pipeline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برای پرکردن انبار داده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Graphic 4" descr="Flask with solid fill">
            <a:extLst>
              <a:ext uri="{FF2B5EF4-FFF2-40B4-BE49-F238E27FC236}">
                <a16:creationId xmlns:a16="http://schemas.microsoft.com/office/drawing/2014/main" id="{94DC4109-89B8-4FE0-1511-BC5DCBD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538" y="3898501"/>
            <a:ext cx="349092" cy="349092"/>
          </a:xfrm>
          <a:prstGeom prst="rect">
            <a:avLst/>
          </a:prstGeom>
        </p:spPr>
      </p:pic>
      <p:pic>
        <p:nvPicPr>
          <p:cNvPr id="7" name="Graphic 6" descr="Flask with solid fill">
            <a:extLst>
              <a:ext uri="{FF2B5EF4-FFF2-40B4-BE49-F238E27FC236}">
                <a16:creationId xmlns:a16="http://schemas.microsoft.com/office/drawing/2014/main" id="{9CC19EA5-37F7-06DE-2F19-A0B7037E4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8363" y="5917801"/>
            <a:ext cx="349092" cy="349092"/>
          </a:xfrm>
          <a:prstGeom prst="rect">
            <a:avLst/>
          </a:prstGeom>
        </p:spPr>
      </p:pic>
      <p:pic>
        <p:nvPicPr>
          <p:cNvPr id="8" name="Graphic 7" descr="Flask with solid fill">
            <a:extLst>
              <a:ext uri="{FF2B5EF4-FFF2-40B4-BE49-F238E27FC236}">
                <a16:creationId xmlns:a16="http://schemas.microsoft.com/office/drawing/2014/main" id="{6F6CD17C-25C3-E894-4D49-DF4E30962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588" y="2755501"/>
            <a:ext cx="349092" cy="349092"/>
          </a:xfrm>
          <a:prstGeom prst="rect">
            <a:avLst/>
          </a:prstGeom>
        </p:spPr>
      </p:pic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680C3F21-E276-DD05-5889-E910C46CC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838" y="5527276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کارگاه: ساخت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ETL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11142-709D-BF72-795F-276DC23282DD}"/>
              </a:ext>
            </a:extLst>
          </p:cNvPr>
          <p:cNvSpPr txBox="1"/>
          <p:nvPr/>
        </p:nvSpPr>
        <p:spPr>
          <a:xfrm>
            <a:off x="698579" y="998649"/>
            <a:ext cx="108872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نیازمندی: انتقال اطلاعات هواشناسی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AF1C-4D7A-40C9-4A9E-B752E8F3E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9" y="2241569"/>
            <a:ext cx="4010585" cy="114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61E58-F265-F5E5-6065-A201AF194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00" y="3678287"/>
            <a:ext cx="8030696" cy="981212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214B9B3D-27BF-13A7-8D1A-9D9B2D023AAC}"/>
              </a:ext>
            </a:extLst>
          </p:cNvPr>
          <p:cNvSpPr/>
          <p:nvPr/>
        </p:nvSpPr>
        <p:spPr>
          <a:xfrm rot="5400000">
            <a:off x="2280167" y="3826335"/>
            <a:ext cx="1084730" cy="493059"/>
          </a:xfrm>
          <a:prstGeom prst="bentUpArrow">
            <a:avLst/>
          </a:prstGeom>
          <a:solidFill>
            <a:srgbClr val="D6001C">
              <a:alpha val="85098"/>
            </a:srgbClr>
          </a:solidFill>
          <a:ln>
            <a:solidFill>
              <a:srgbClr val="D60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Flask with solid fill">
            <a:extLst>
              <a:ext uri="{FF2B5EF4-FFF2-40B4-BE49-F238E27FC236}">
                <a16:creationId xmlns:a16="http://schemas.microsoft.com/office/drawing/2014/main" id="{F57BF97D-EB2E-7F27-966B-F1E4E92F6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981" y="439244"/>
            <a:ext cx="349092" cy="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مفاهیم و اصطلاحات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8579" y="1226356"/>
            <a:ext cx="1088721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سیستم عملیاتی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OLTP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  <a:endParaRPr lang="en-US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Staging / Landing Area (STG)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انبار داده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Warehouse / DWH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انبارک داده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Mart / Information Mart / DM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9CB7DB-681D-FAC3-9166-CF2D966A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5" y="2923113"/>
            <a:ext cx="6029746" cy="2574746"/>
          </a:xfrm>
          <a:prstGeom prst="rect">
            <a:avLst/>
          </a:prstGeom>
          <a:ln>
            <a:noFill/>
          </a:ln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587A838-677A-2704-9E8B-AA99590E4DE7}"/>
              </a:ext>
            </a:extLst>
          </p:cNvPr>
          <p:cNvCxnSpPr/>
          <p:nvPr/>
        </p:nvCxnSpPr>
        <p:spPr>
          <a:xfrm rot="10800000" flipV="1">
            <a:off x="2411507" y="1882588"/>
            <a:ext cx="5145741" cy="1546412"/>
          </a:xfrm>
          <a:prstGeom prst="bentConnector3">
            <a:avLst>
              <a:gd name="adj1" fmla="val 100174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3755779-C605-5AE0-BAC8-AECC963A60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4144" y="2277034"/>
            <a:ext cx="3206579" cy="1503751"/>
          </a:xfrm>
          <a:prstGeom prst="bentConnector3">
            <a:avLst>
              <a:gd name="adj1" fmla="val 99484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804766C-3007-A1A6-D6F3-EA446C6721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12659" y="2680445"/>
            <a:ext cx="591670" cy="528919"/>
          </a:xfrm>
          <a:prstGeom prst="bentConnector3">
            <a:avLst>
              <a:gd name="adj1" fmla="val 100000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885AD28-AC9F-5FC0-F947-D90F0D8652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649" y="1490292"/>
            <a:ext cx="7439543" cy="1272441"/>
          </a:xfrm>
          <a:prstGeom prst="bentConnector3">
            <a:avLst>
              <a:gd name="adj1" fmla="val 100008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مفاهیم و اصطلاحات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8579" y="1226356"/>
            <a:ext cx="10887217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انبار داده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Warehouse / DWH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نمایانگر فرآیندهای کسب و کار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یکپارچه سازی اطلاعات کسب و کار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9CB7DB-681D-FAC3-9166-CF2D966A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5" y="2923113"/>
            <a:ext cx="6029746" cy="2574746"/>
          </a:xfrm>
          <a:prstGeom prst="rect">
            <a:avLst/>
          </a:prstGeom>
          <a:ln>
            <a:noFill/>
          </a:ln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3755779-C605-5AE0-BAC8-AECC963A60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4146" y="1470212"/>
            <a:ext cx="3415549" cy="2310572"/>
          </a:xfrm>
          <a:prstGeom prst="bentConnector3">
            <a:avLst>
              <a:gd name="adj1" fmla="val 100394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مفاهیم و اصطلاحات</a:t>
            </a:r>
            <a:endParaRPr lang="en-US" sz="2700" b="1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8579" y="1226356"/>
            <a:ext cx="10887217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انبارک داده (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Data Mart / Information Mart / DM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) :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افراض / زیرمجموعه ای از انبار داده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اطلاعات تجمیع شده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اطلاعات خلاصه سازی شده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دنبال کننده هدفی خاص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عمدتا در محدوده یک واحد سازمانی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9CB7DB-681D-FAC3-9166-CF2D966A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5" y="2923113"/>
            <a:ext cx="6029746" cy="2574746"/>
          </a:xfrm>
          <a:prstGeom prst="rect">
            <a:avLst/>
          </a:prstGeom>
          <a:ln>
            <a:noFill/>
          </a:ln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3755779-C605-5AE0-BAC8-AECC963A60AE}"/>
              </a:ext>
            </a:extLst>
          </p:cNvPr>
          <p:cNvCxnSpPr>
            <a:cxnSpLocks/>
          </p:cNvCxnSpPr>
          <p:nvPr/>
        </p:nvCxnSpPr>
        <p:spPr>
          <a:xfrm rot="5400000">
            <a:off x="4464425" y="1963269"/>
            <a:ext cx="1712257" cy="779930"/>
          </a:xfrm>
          <a:prstGeom prst="bentConnector3">
            <a:avLst>
              <a:gd name="adj1" fmla="val -785"/>
            </a:avLst>
          </a:prstGeom>
          <a:ln w="28575">
            <a:solidFill>
              <a:srgbClr val="41B2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71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بررسی معماری انبار داده به روش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Multi-Dimensional Model (Star)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8579" y="1226356"/>
            <a:ext cx="1088721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بهینه شده برای تحلیل اطلاعات کسب و کار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متشکل از دو مفهوم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Context</a:t>
            </a:r>
            <a:endParaRPr lang="fa-IR" sz="2000" dirty="0">
              <a:solidFill>
                <a:schemeClr val="bg1"/>
              </a:solidFill>
              <a:latin typeface="SG Kara FaNum" pitchFamily="2" charset="-78"/>
              <a:ea typeface="SG Kara FaNum" pitchFamily="2" charset="-78"/>
              <a:cs typeface="SG Kara FaNum" pitchFamily="2" charset="-78"/>
            </a:endParaRP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حاوی </a:t>
            </a:r>
            <a:r>
              <a:rPr lang="fa-IR" sz="2000" u="sng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تراکنش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و </a:t>
            </a:r>
            <a:r>
              <a:rPr lang="fa-IR" sz="2000" u="sng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وقایع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هستند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</a:t>
            </a:r>
            <a:r>
              <a:rPr lang="fa-IR" sz="2000" u="sng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توصیف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کننده خصوصیات واقعه هستند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9DED16-AD25-FC32-CAEB-4FEA2D743DF7}"/>
              </a:ext>
            </a:extLst>
          </p:cNvPr>
          <p:cNvGrpSpPr/>
          <p:nvPr/>
        </p:nvGrpSpPr>
        <p:grpSpPr>
          <a:xfrm>
            <a:off x="510319" y="1308147"/>
            <a:ext cx="4861546" cy="4738134"/>
            <a:chOff x="501355" y="1308147"/>
            <a:chExt cx="4861546" cy="473813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A4D3A6A-7A68-8EBF-591A-224CFD1BA475}"/>
                </a:ext>
              </a:extLst>
            </p:cNvPr>
            <p:cNvSpPr/>
            <p:nvPr/>
          </p:nvSpPr>
          <p:spPr>
            <a:xfrm>
              <a:off x="1770962" y="2612792"/>
              <a:ext cx="2286000" cy="2286000"/>
            </a:xfrm>
            <a:custGeom>
              <a:avLst/>
              <a:gdLst>
                <a:gd name="connsiteX0" fmla="*/ 0 w 2286000"/>
                <a:gd name="connsiteY0" fmla="*/ 1143000 h 2286000"/>
                <a:gd name="connsiteX1" fmla="*/ 1143000 w 2286000"/>
                <a:gd name="connsiteY1" fmla="*/ 0 h 2286000"/>
                <a:gd name="connsiteX2" fmla="*/ 2286000 w 2286000"/>
                <a:gd name="connsiteY2" fmla="*/ 1143000 h 2286000"/>
                <a:gd name="connsiteX3" fmla="*/ 1143000 w 2286000"/>
                <a:gd name="connsiteY3" fmla="*/ 2286000 h 2286000"/>
                <a:gd name="connsiteX4" fmla="*/ 0 w 2286000"/>
                <a:gd name="connsiteY4" fmla="*/ 114300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 extrusionOk="0">
                  <a:moveTo>
                    <a:pt x="0" y="1143000"/>
                  </a:moveTo>
                  <a:cubicBezTo>
                    <a:pt x="59276" y="473726"/>
                    <a:pt x="515889" y="98872"/>
                    <a:pt x="1143000" y="0"/>
                  </a:cubicBezTo>
                  <a:cubicBezTo>
                    <a:pt x="1762404" y="-31912"/>
                    <a:pt x="2304246" y="504347"/>
                    <a:pt x="2286000" y="1143000"/>
                  </a:cubicBezTo>
                  <a:cubicBezTo>
                    <a:pt x="2179833" y="1773923"/>
                    <a:pt x="1804535" y="2172725"/>
                    <a:pt x="1143000" y="2286000"/>
                  </a:cubicBezTo>
                  <a:cubicBezTo>
                    <a:pt x="437520" y="2383054"/>
                    <a:pt x="-20482" y="1818072"/>
                    <a:pt x="0" y="1143000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604626639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2400" b="1" u="sng" dirty="0">
                  <a:solidFill>
                    <a:srgbClr val="D6001C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تراکنش انبار</a:t>
              </a:r>
              <a:endParaRPr lang="en-US" sz="2400" b="1" u="sng" dirty="0">
                <a:solidFill>
                  <a:srgbClr val="D6001C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  <a:p>
              <a:pPr algn="ctr"/>
              <a:endParaRPr lang="fa-IR" sz="2800" u="sng" dirty="0">
                <a:solidFill>
                  <a:schemeClr val="tx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2400" dirty="0">
                  <a:solidFill>
                    <a:schemeClr val="bg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تعداد</a:t>
              </a:r>
            </a:p>
            <a:p>
              <a:pPr marL="457200" indent="-457200" algn="r" rtl="1">
                <a:buFont typeface="Arial" panose="020B0604020202020204" pitchFamily="34" charset="0"/>
                <a:buChar char="•"/>
              </a:pPr>
              <a:r>
                <a:rPr lang="fa-IR" sz="2400" dirty="0">
                  <a:solidFill>
                    <a:schemeClr val="bg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مبلغ</a:t>
              </a:r>
              <a:endParaRPr lang="en-US" sz="2400" dirty="0">
                <a:solidFill>
                  <a:schemeClr val="bg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7AB09B-15D6-5E65-5649-B366331E0A96}"/>
                </a:ext>
              </a:extLst>
            </p:cNvPr>
            <p:cNvSpPr/>
            <p:nvPr/>
          </p:nvSpPr>
          <p:spPr>
            <a:xfrm>
              <a:off x="501355" y="1308147"/>
              <a:ext cx="1143000" cy="114300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 extrusionOk="0">
                  <a:moveTo>
                    <a:pt x="0" y="571500"/>
                  </a:moveTo>
                  <a:cubicBezTo>
                    <a:pt x="-7425" y="291340"/>
                    <a:pt x="271410" y="-7969"/>
                    <a:pt x="571500" y="0"/>
                  </a:cubicBezTo>
                  <a:cubicBezTo>
                    <a:pt x="854761" y="8763"/>
                    <a:pt x="1101069" y="228361"/>
                    <a:pt x="1143000" y="571500"/>
                  </a:cubicBezTo>
                  <a:cubicBezTo>
                    <a:pt x="1195755" y="911708"/>
                    <a:pt x="874743" y="1136133"/>
                    <a:pt x="571500" y="1143000"/>
                  </a:cubicBezTo>
                  <a:cubicBezTo>
                    <a:pt x="251231" y="1106894"/>
                    <a:pt x="-14721" y="889984"/>
                    <a:pt x="0" y="57150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390771807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>
                  <a:solidFill>
                    <a:srgbClr val="41B2C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تاریخ</a:t>
              </a:r>
              <a:endParaRPr lang="en-US" sz="2000" b="1" dirty="0">
                <a:solidFill>
                  <a:srgbClr val="41B2C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DF4D7A-C128-CE52-5A1E-93ADE6A5FE27}"/>
                </a:ext>
              </a:extLst>
            </p:cNvPr>
            <p:cNvSpPr/>
            <p:nvPr/>
          </p:nvSpPr>
          <p:spPr>
            <a:xfrm>
              <a:off x="522594" y="4903281"/>
              <a:ext cx="1143000" cy="114300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 extrusionOk="0">
                  <a:moveTo>
                    <a:pt x="0" y="571500"/>
                  </a:moveTo>
                  <a:cubicBezTo>
                    <a:pt x="1195" y="262204"/>
                    <a:pt x="246180" y="-3613"/>
                    <a:pt x="571500" y="0"/>
                  </a:cubicBezTo>
                  <a:cubicBezTo>
                    <a:pt x="866549" y="-5768"/>
                    <a:pt x="1102269" y="253347"/>
                    <a:pt x="1143000" y="571500"/>
                  </a:cubicBezTo>
                  <a:cubicBezTo>
                    <a:pt x="1137233" y="901285"/>
                    <a:pt x="905303" y="1110566"/>
                    <a:pt x="571500" y="1143000"/>
                  </a:cubicBezTo>
                  <a:cubicBezTo>
                    <a:pt x="281925" y="1155530"/>
                    <a:pt x="49685" y="915711"/>
                    <a:pt x="0" y="57150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0567229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>
                  <a:solidFill>
                    <a:srgbClr val="41B2C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کالا</a:t>
              </a:r>
              <a:endParaRPr lang="en-US" sz="2000" b="1" dirty="0">
                <a:solidFill>
                  <a:srgbClr val="41B2C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787E4D-544C-B76F-A678-45B1AF1D253A}"/>
                </a:ext>
              </a:extLst>
            </p:cNvPr>
            <p:cNvSpPr/>
            <p:nvPr/>
          </p:nvSpPr>
          <p:spPr>
            <a:xfrm>
              <a:off x="4219901" y="1308147"/>
              <a:ext cx="1143000" cy="114300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 extrusionOk="0">
                  <a:moveTo>
                    <a:pt x="0" y="571500"/>
                  </a:moveTo>
                  <a:cubicBezTo>
                    <a:pt x="19978" y="295583"/>
                    <a:pt x="258039" y="-12369"/>
                    <a:pt x="571500" y="0"/>
                  </a:cubicBezTo>
                  <a:cubicBezTo>
                    <a:pt x="877777" y="45008"/>
                    <a:pt x="1160360" y="253546"/>
                    <a:pt x="1143000" y="571500"/>
                  </a:cubicBezTo>
                  <a:cubicBezTo>
                    <a:pt x="1135988" y="890190"/>
                    <a:pt x="879438" y="1150726"/>
                    <a:pt x="571500" y="1143000"/>
                  </a:cubicBezTo>
                  <a:cubicBezTo>
                    <a:pt x="293148" y="1167593"/>
                    <a:pt x="11648" y="855572"/>
                    <a:pt x="0" y="57150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20045596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>
                  <a:solidFill>
                    <a:srgbClr val="41B2C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تامین کننده</a:t>
              </a:r>
              <a:endParaRPr lang="en-US" sz="2000" b="1" dirty="0">
                <a:solidFill>
                  <a:srgbClr val="41B2C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4750E0-0BC9-43D4-E1FC-90AA41FD5358}"/>
                </a:ext>
              </a:extLst>
            </p:cNvPr>
            <p:cNvSpPr/>
            <p:nvPr/>
          </p:nvSpPr>
          <p:spPr>
            <a:xfrm>
              <a:off x="4219901" y="4901472"/>
              <a:ext cx="1143000" cy="1143000"/>
            </a:xfrm>
            <a:custGeom>
              <a:avLst/>
              <a:gdLst>
                <a:gd name="connsiteX0" fmla="*/ 0 w 1143000"/>
                <a:gd name="connsiteY0" fmla="*/ 571500 h 1143000"/>
                <a:gd name="connsiteX1" fmla="*/ 571500 w 1143000"/>
                <a:gd name="connsiteY1" fmla="*/ 0 h 1143000"/>
                <a:gd name="connsiteX2" fmla="*/ 1143000 w 1143000"/>
                <a:gd name="connsiteY2" fmla="*/ 571500 h 1143000"/>
                <a:gd name="connsiteX3" fmla="*/ 571500 w 1143000"/>
                <a:gd name="connsiteY3" fmla="*/ 1143000 h 1143000"/>
                <a:gd name="connsiteX4" fmla="*/ 0 w 1143000"/>
                <a:gd name="connsiteY4" fmla="*/ 5715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 extrusionOk="0">
                  <a:moveTo>
                    <a:pt x="0" y="571500"/>
                  </a:moveTo>
                  <a:cubicBezTo>
                    <a:pt x="55310" y="257278"/>
                    <a:pt x="245807" y="-3421"/>
                    <a:pt x="571500" y="0"/>
                  </a:cubicBezTo>
                  <a:cubicBezTo>
                    <a:pt x="910590" y="-55906"/>
                    <a:pt x="1109334" y="298336"/>
                    <a:pt x="1143000" y="571500"/>
                  </a:cubicBezTo>
                  <a:cubicBezTo>
                    <a:pt x="1150156" y="875303"/>
                    <a:pt x="897645" y="1170954"/>
                    <a:pt x="571500" y="1143000"/>
                  </a:cubicBezTo>
                  <a:cubicBezTo>
                    <a:pt x="260651" y="1139565"/>
                    <a:pt x="-8129" y="887024"/>
                    <a:pt x="0" y="57150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44152071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a-IR" sz="2000" b="1" dirty="0">
                  <a:solidFill>
                    <a:srgbClr val="41B2C1"/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انبار</a:t>
              </a:r>
              <a:endParaRPr lang="en-US" sz="2000" b="1" dirty="0">
                <a:solidFill>
                  <a:srgbClr val="41B2C1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67F1B0-9397-7603-C97D-CD0C97443899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1476967" y="2283759"/>
              <a:ext cx="628772" cy="66381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CA4636-1BBA-3DE5-7192-427C629FFD30}"/>
                </a:ext>
              </a:extLst>
            </p:cNvPr>
            <p:cNvCxnSpPr>
              <a:cxnSpLocks/>
              <a:stCxn id="11" idx="7"/>
              <a:endCxn id="9" idx="3"/>
            </p:cNvCxnSpPr>
            <p:nvPr/>
          </p:nvCxnSpPr>
          <p:spPr>
            <a:xfrm flipV="1">
              <a:off x="1498206" y="4564015"/>
              <a:ext cx="607533" cy="506654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348FB8-9AF1-9D58-B6A0-839906564634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3722185" y="2283759"/>
              <a:ext cx="665104" cy="66381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F2FA32-DEE1-F19A-41F7-77943CB0E647}"/>
                </a:ext>
              </a:extLst>
            </p:cNvPr>
            <p:cNvCxnSpPr>
              <a:cxnSpLocks/>
              <a:stCxn id="13" idx="1"/>
              <a:endCxn id="9" idx="5"/>
            </p:cNvCxnSpPr>
            <p:nvPr/>
          </p:nvCxnSpPr>
          <p:spPr>
            <a:xfrm flipH="1" flipV="1">
              <a:off x="3722185" y="4564015"/>
              <a:ext cx="665104" cy="504845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36E359-FDB2-7D95-93C1-FC4FD23AB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54402"/>
              </p:ext>
            </p:extLst>
          </p:nvPr>
        </p:nvGraphicFramePr>
        <p:xfrm>
          <a:off x="5968379" y="4424831"/>
          <a:ext cx="2243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3800">
                  <a:extLst>
                    <a:ext uri="{9D8B030D-6E8A-4147-A177-3AD203B41FA5}">
                      <a16:colId xmlns:a16="http://schemas.microsoft.com/office/drawing/2014/main" val="3808780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41B2C1"/>
                          </a:solidFill>
                        </a:rPr>
                        <a:t>Context / Dim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18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1- What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46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2- When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82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3- Where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2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4- Who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73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5- How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19861"/>
                  </a:ext>
                </a:extLst>
              </a:tr>
            </a:tbl>
          </a:graphicData>
        </a:graphic>
      </p:graphicFrame>
      <p:graphicFrame>
        <p:nvGraphicFramePr>
          <p:cNvPr id="24" name="Table 18">
            <a:extLst>
              <a:ext uri="{FF2B5EF4-FFF2-40B4-BE49-F238E27FC236}">
                <a16:creationId xmlns:a16="http://schemas.microsoft.com/office/drawing/2014/main" id="{2FAAAA53-E5EE-2B6C-B6E7-E7F6A49D4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55225"/>
              </p:ext>
            </p:extLst>
          </p:nvPr>
        </p:nvGraphicFramePr>
        <p:xfrm>
          <a:off x="5968379" y="3102415"/>
          <a:ext cx="2243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3800">
                  <a:extLst>
                    <a:ext uri="{9D8B030D-6E8A-4147-A177-3AD203B41FA5}">
                      <a16:colId xmlns:a16="http://schemas.microsoft.com/office/drawing/2014/main" val="3808780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D6001C"/>
                          </a:solidFill>
                        </a:rPr>
                        <a:t>Fact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18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1- How many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46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2- How much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8220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93A121A-F14E-E967-03DD-D2D1D9EA8500}"/>
              </a:ext>
            </a:extLst>
          </p:cNvPr>
          <p:cNvSpPr txBox="1"/>
          <p:nvPr/>
        </p:nvSpPr>
        <p:spPr>
          <a:xfrm>
            <a:off x="2070177" y="5002312"/>
            <a:ext cx="1835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ریزدانگی ؟</a:t>
            </a:r>
          </a:p>
          <a:p>
            <a:pPr algn="ctr"/>
            <a:r>
              <a:rPr lang="en-US" sz="2000" b="1" dirty="0">
                <a:solidFill>
                  <a:srgbClr val="FFC000"/>
                </a:solidFill>
                <a:latin typeface="SG Kara" panose="00000500000000000000" pitchFamily="2" charset="-78"/>
                <a:ea typeface="SG Kara" panose="00000500000000000000" pitchFamily="2" charset="-78"/>
                <a:cs typeface="SG Kara" panose="00000500000000000000" pitchFamily="2" charset="-78"/>
              </a:rPr>
              <a:t>Granularity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32BBE7-FB29-948D-1720-D26C21C44875}"/>
              </a:ext>
            </a:extLst>
          </p:cNvPr>
          <p:cNvSpPr txBox="1"/>
          <p:nvPr/>
        </p:nvSpPr>
        <p:spPr>
          <a:xfrm>
            <a:off x="8212179" y="2983820"/>
            <a:ext cx="3409283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algn="justLow" rtl="1">
              <a:lnSpc>
                <a:spcPct val="130000"/>
              </a:lnSpc>
              <a:buClr>
                <a:srgbClr val="D6001C"/>
              </a:buClr>
              <a:buSzPct val="150000"/>
            </a:pPr>
            <a:r>
              <a:rPr lang="fa-IR" sz="2000" dirty="0">
                <a:solidFill>
                  <a:srgbClr val="FFC000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ریزدانگی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معمولا براساس نیاز مشتری تعیین میگردد ولی به جهت آینده نگری در درخواست های آتی مشتری و افزایش قابلیت مانور ریزدانگی را در پایین ترین سطح تراکنش که کاربری بالایی میتواند ایجاد کند در نظر میگیریم</a:t>
            </a:r>
          </a:p>
        </p:txBody>
      </p:sp>
    </p:spTree>
    <p:extLst>
      <p:ext uri="{BB962C8B-B14F-4D97-AF65-F5344CB8AC3E}">
        <p14:creationId xmlns:p14="http://schemas.microsoft.com/office/powerpoint/2010/main" val="266878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60C2-32BF-AE6C-1425-B0391047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5" y="381551"/>
            <a:ext cx="606266" cy="60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4E0931-CF0A-969A-1AF2-3DA0215E0D7F}"/>
              </a:ext>
            </a:extLst>
          </p:cNvPr>
          <p:cNvSpPr txBox="1"/>
          <p:nvPr/>
        </p:nvSpPr>
        <p:spPr>
          <a:xfrm>
            <a:off x="1440987" y="453851"/>
            <a:ext cx="101448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طراحی </a:t>
            </a:r>
            <a:r>
              <a:rPr lang="en-US" sz="2700" b="1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Bus-Matrix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2F8C3-5D4B-4E98-B30C-DF21DF18DF9D}"/>
              </a:ext>
            </a:extLst>
          </p:cNvPr>
          <p:cNvSpPr txBox="1"/>
          <p:nvPr/>
        </p:nvSpPr>
        <p:spPr>
          <a:xfrm>
            <a:off x="605235" y="623728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 err="1">
                <a:solidFill>
                  <a:schemeClr val="bg1">
                    <a:lumMod val="75000"/>
                  </a:schemeClr>
                </a:solidFill>
                <a:latin typeface="SG Kara FaNum Light" pitchFamily="2" charset="-78"/>
                <a:ea typeface="SG Kara FaNum Light" pitchFamily="2" charset="-78"/>
                <a:cs typeface="SG Kara FaNum Light" pitchFamily="2" charset="-78"/>
              </a:rPr>
              <a:t>education.systemgroup.net</a:t>
            </a:r>
            <a:endParaRPr lang="en-IR" sz="1200" spc="150" dirty="0">
              <a:solidFill>
                <a:schemeClr val="bg1">
                  <a:lumMod val="75000"/>
                </a:schemeClr>
              </a:solidFill>
              <a:latin typeface="SG Kara FaNum Light" pitchFamily="2" charset="-78"/>
              <a:ea typeface="SG Kara FaNum Light" pitchFamily="2" charset="-78"/>
              <a:cs typeface="SG Kara FaNum Light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3725B4-DE88-8C9B-E8BF-3544C1F00A06}"/>
              </a:ext>
            </a:extLst>
          </p:cNvPr>
          <p:cNvSpPr txBox="1"/>
          <p:nvPr/>
        </p:nvSpPr>
        <p:spPr>
          <a:xfrm>
            <a:off x="698579" y="1226356"/>
            <a:ext cx="10887217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چارچوبی برای یکپارچه سازی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Fact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و </a:t>
            </a:r>
            <a:r>
              <a:rPr lang="en-US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Dimension</a:t>
            </a: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 ها در سطح سازمان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استخراج اقلام قابل تحویل پروژه انبار داده</a:t>
            </a:r>
          </a:p>
          <a:p>
            <a:pPr marL="514350" lvl="1" indent="-285750" algn="justLow" rtl="1">
              <a:lnSpc>
                <a:spcPct val="130000"/>
              </a:lnSpc>
              <a:buClr>
                <a:srgbClr val="D6001C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  <a:latin typeface="SG Kara FaNum" pitchFamily="2" charset="-78"/>
                <a:ea typeface="SG Kara FaNum" pitchFamily="2" charset="-78"/>
                <a:cs typeface="SG Kara FaNum" pitchFamily="2" charset="-78"/>
              </a:rPr>
              <a:t>ستون فقرات پروژه انبار داده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01DB20-C4D0-A42C-2B7E-4061FECEE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46894"/>
              </p:ext>
            </p:extLst>
          </p:nvPr>
        </p:nvGraphicFramePr>
        <p:xfrm>
          <a:off x="605235" y="3391150"/>
          <a:ext cx="10887215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313212">
                  <a:extLst>
                    <a:ext uri="{9D8B030D-6E8A-4147-A177-3AD203B41FA5}">
                      <a16:colId xmlns:a16="http://schemas.microsoft.com/office/drawing/2014/main" val="387871435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1888325225"/>
                    </a:ext>
                  </a:extLst>
                </a:gridCol>
                <a:gridCol w="1228165">
                  <a:extLst>
                    <a:ext uri="{9D8B030D-6E8A-4147-A177-3AD203B41FA5}">
                      <a16:colId xmlns:a16="http://schemas.microsoft.com/office/drawing/2014/main" val="2972605318"/>
                    </a:ext>
                  </a:extLst>
                </a:gridCol>
                <a:gridCol w="1138518">
                  <a:extLst>
                    <a:ext uri="{9D8B030D-6E8A-4147-A177-3AD203B41FA5}">
                      <a16:colId xmlns:a16="http://schemas.microsoft.com/office/drawing/2014/main" val="267741302"/>
                    </a:ext>
                  </a:extLst>
                </a:gridCol>
                <a:gridCol w="1470211">
                  <a:extLst>
                    <a:ext uri="{9D8B030D-6E8A-4147-A177-3AD203B41FA5}">
                      <a16:colId xmlns:a16="http://schemas.microsoft.com/office/drawing/2014/main" val="2589978142"/>
                    </a:ext>
                  </a:extLst>
                </a:gridCol>
                <a:gridCol w="1891553">
                  <a:extLst>
                    <a:ext uri="{9D8B030D-6E8A-4147-A177-3AD203B41FA5}">
                      <a16:colId xmlns:a16="http://schemas.microsoft.com/office/drawing/2014/main" val="1982745528"/>
                    </a:ext>
                  </a:extLst>
                </a:gridCol>
                <a:gridCol w="1900215">
                  <a:extLst>
                    <a:ext uri="{9D8B030D-6E8A-4147-A177-3AD203B41FA5}">
                      <a16:colId xmlns:a16="http://schemas.microsoft.com/office/drawing/2014/main" val="4190100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Dim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67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Fact / Dimension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Fact 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Granularity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تاریخ</a:t>
                      </a:r>
                      <a:r>
                        <a:rPr lang="en-US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 | DIM_DATES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مشتری</a:t>
                      </a:r>
                      <a:r>
                        <a:rPr lang="en-US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 | DIM_CUSTOMERS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محصول</a:t>
                      </a:r>
                      <a:r>
                        <a:rPr lang="en-US" sz="11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 | DIM_PRODUCTS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50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فرآیند فروش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FACT_SALES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Transaction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قلم فاکتور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</a:t>
                      </a:r>
                      <a:endParaRPr lang="en-US" sz="1400" dirty="0">
                        <a:solidFill>
                          <a:srgbClr val="92D050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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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85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فرآیند انبار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FACT_INVENTORIES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Transaction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1400" dirty="0">
                          <a:solidFill>
                            <a:schemeClr val="bg1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</a:rPr>
                        <a:t>قلم انبار</a:t>
                      </a:r>
                      <a:endParaRPr lang="en-US" sz="1400" dirty="0">
                        <a:solidFill>
                          <a:schemeClr val="bg1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</a:t>
                      </a:r>
                      <a:endParaRPr lang="en-US" sz="14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D6001C"/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</a:t>
                      </a:r>
                      <a:endParaRPr lang="en-US" sz="1800" dirty="0">
                        <a:solidFill>
                          <a:srgbClr val="D6001C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G Kara FaNum" panose="00000500000000000000" pitchFamily="2" charset="-78"/>
                          <a:ea typeface="SG Kara FaNum" panose="00000500000000000000" pitchFamily="2" charset="-78"/>
                          <a:cs typeface="SG Kara FaNum" panose="00000500000000000000" pitchFamily="2" charset="-78"/>
                          <a:sym typeface="Wingdings" panose="05000000000000000000" pitchFamily="2" charset="2"/>
                        </a:rPr>
                        <a:t></a:t>
                      </a:r>
                      <a:endParaRPr lang="en-US" sz="1400" dirty="0">
                        <a:solidFill>
                          <a:srgbClr val="D6001C"/>
                        </a:solidFill>
                        <a:latin typeface="SG Kara FaNum" panose="00000500000000000000" pitchFamily="2" charset="-78"/>
                        <a:ea typeface="SG Kara FaNum" panose="00000500000000000000" pitchFamily="2" charset="-78"/>
                        <a:cs typeface="SG Kara FaNum" panose="000005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8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2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9295</TotalTime>
  <Words>1476</Words>
  <Application>Microsoft Office PowerPoint</Application>
  <PresentationFormat>Widescreen</PresentationFormat>
  <Paragraphs>370</Paragraphs>
  <Slides>23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IRANSans(FaNum)</vt:lpstr>
      <vt:lpstr>SG Kara</vt:lpstr>
      <vt:lpstr>SG Kara FaNum</vt:lpstr>
      <vt:lpstr>SG Kara FaNum Light</vt:lpstr>
      <vt:lpstr>SG Kara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Siavash Golchoobian</cp:lastModifiedBy>
  <cp:revision>404</cp:revision>
  <dcterms:created xsi:type="dcterms:W3CDTF">2023-11-29T05:27:09Z</dcterms:created>
  <dcterms:modified xsi:type="dcterms:W3CDTF">2025-04-18T05:06:53Z</dcterms:modified>
</cp:coreProperties>
</file>